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Arimo" panose="020B0604020202020204" pitchFamily="34" charset="0"/>
      <p:regular r:id="rId10"/>
    </p:embeddedFont>
    <p:embeddedFont>
      <p:font typeface="Calibri" panose="020F0502020204030204" pitchFamily="34" charset="0"/>
      <p:regular r:id="rId11"/>
      <p:bold r:id="rId12"/>
      <p:italic r:id="rId13"/>
      <p:boldItalic r:id="rId14"/>
    </p:embeddedFont>
    <p:embeddedFont>
      <p:font typeface="Overpass Light" pitchFamily="2" charset="77"/>
      <p:regular r:id="rId15"/>
    </p:embeddedFont>
    <p:embeddedFont>
      <p:font typeface="Overpass Light Bold" pitchFamily="2" charset="77"/>
      <p:regular r:id="rId16"/>
    </p:embeddedFont>
    <p:embeddedFont>
      <p:font typeface="Yeseva One" pitchFamily="2" charset="77"/>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56" autoAdjust="0"/>
  </p:normalViewPr>
  <p:slideViewPr>
    <p:cSldViewPr>
      <p:cViewPr varScale="1">
        <p:scale>
          <a:sx n="71" d="100"/>
          <a:sy n="71" d="100"/>
        </p:scale>
        <p:origin x="76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2.png>
</file>

<file path=ppt/media/image3.png>
</file>

<file path=ppt/media/image4.sv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E7E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833539"/>
            <a:ext cx="16230600" cy="672672"/>
            <a:chOff x="0" y="0"/>
            <a:chExt cx="21640800" cy="896895"/>
          </a:xfrm>
        </p:grpSpPr>
        <p:sp>
          <p:nvSpPr>
            <p:cNvPr id="3" name="AutoShape 3"/>
            <p:cNvSpPr/>
            <p:nvPr/>
          </p:nvSpPr>
          <p:spPr>
            <a:xfrm>
              <a:off x="0" y="0"/>
              <a:ext cx="21640800" cy="41400"/>
            </a:xfrm>
            <a:prstGeom prst="rect">
              <a:avLst/>
            </a:prstGeom>
            <a:solidFill>
              <a:srgbClr val="CDA63C"/>
            </a:solidFill>
          </p:spPr>
        </p:sp>
        <p:sp>
          <p:nvSpPr>
            <p:cNvPr id="4" name="TextBox 4"/>
            <p:cNvSpPr txBox="1"/>
            <p:nvPr/>
          </p:nvSpPr>
          <p:spPr>
            <a:xfrm>
              <a:off x="0" y="319814"/>
              <a:ext cx="13063311" cy="577081"/>
            </a:xfrm>
            <a:prstGeom prst="rect">
              <a:avLst/>
            </a:prstGeom>
          </p:spPr>
          <p:txBody>
            <a:bodyPr lIns="0" tIns="0" rIns="0" bIns="0" rtlCol="0" anchor="t">
              <a:spAutoFit/>
            </a:bodyPr>
            <a:lstStyle/>
            <a:p>
              <a:pPr>
                <a:lnSpc>
                  <a:spcPts val="3500"/>
                </a:lnSpc>
                <a:spcBef>
                  <a:spcPct val="0"/>
                </a:spcBef>
              </a:pPr>
              <a:r>
                <a:rPr lang="en-US" sz="2500" dirty="0">
                  <a:solidFill>
                    <a:srgbClr val="1A1B18"/>
                  </a:solidFill>
                  <a:latin typeface="Overpass Light"/>
                </a:rPr>
                <a:t>January 25, 2021</a:t>
              </a:r>
            </a:p>
          </p:txBody>
        </p:sp>
        <p:sp>
          <p:nvSpPr>
            <p:cNvPr id="5" name="TextBox 5"/>
            <p:cNvSpPr txBox="1"/>
            <p:nvPr/>
          </p:nvSpPr>
          <p:spPr>
            <a:xfrm>
              <a:off x="15852433" y="476445"/>
              <a:ext cx="5788367" cy="361718"/>
            </a:xfrm>
            <a:prstGeom prst="rect">
              <a:avLst/>
            </a:prstGeom>
          </p:spPr>
          <p:txBody>
            <a:bodyPr lIns="0" tIns="0" rIns="0" bIns="0" rtlCol="0" anchor="t">
              <a:spAutoFit/>
            </a:bodyPr>
            <a:lstStyle/>
            <a:p>
              <a:pPr algn="r">
                <a:lnSpc>
                  <a:spcPts val="2099"/>
                </a:lnSpc>
                <a:spcBef>
                  <a:spcPct val="0"/>
                </a:spcBef>
              </a:pPr>
              <a:r>
                <a:rPr lang="en-US" sz="1499" spc="44">
                  <a:solidFill>
                    <a:srgbClr val="1A1B18"/>
                  </a:solidFill>
                  <a:latin typeface="Overpass Light"/>
                </a:rPr>
                <a:t>MINI PROJECT | FOOD BLOG</a:t>
              </a:r>
            </a:p>
          </p:txBody>
        </p:sp>
      </p:grpSp>
      <p:grpSp>
        <p:nvGrpSpPr>
          <p:cNvPr id="6" name="Group 6"/>
          <p:cNvGrpSpPr/>
          <p:nvPr/>
        </p:nvGrpSpPr>
        <p:grpSpPr>
          <a:xfrm rot="5400000">
            <a:off x="16672463" y="5034406"/>
            <a:ext cx="955485" cy="218188"/>
            <a:chOff x="0" y="0"/>
            <a:chExt cx="1273980" cy="290918"/>
          </a:xfrm>
        </p:grpSpPr>
        <p:grpSp>
          <p:nvGrpSpPr>
            <p:cNvPr id="7" name="Group 7"/>
            <p:cNvGrpSpPr>
              <a:grpSpLocks noChangeAspect="1"/>
            </p:cNvGrpSpPr>
            <p:nvPr/>
          </p:nvGrpSpPr>
          <p:grpSpPr>
            <a:xfrm>
              <a:off x="983062" y="0"/>
              <a:ext cx="290918" cy="290918"/>
              <a:chOff x="0" y="0"/>
              <a:chExt cx="1708150" cy="1708150"/>
            </a:xfrm>
          </p:grpSpPr>
          <p:sp>
            <p:nvSpPr>
              <p:cNvPr id="8" name="Freeform 8"/>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9" name="Group 9"/>
            <p:cNvGrpSpPr>
              <a:grpSpLocks noChangeAspect="1"/>
            </p:cNvGrpSpPr>
            <p:nvPr/>
          </p:nvGrpSpPr>
          <p:grpSpPr>
            <a:xfrm>
              <a:off x="489944" y="0"/>
              <a:ext cx="290918" cy="290918"/>
              <a:chOff x="0" y="0"/>
              <a:chExt cx="1708150" cy="1708150"/>
            </a:xfrm>
          </p:grpSpPr>
          <p:sp>
            <p:nvSpPr>
              <p:cNvPr id="10" name="Freeform 10"/>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1" name="Group 11"/>
            <p:cNvGrpSpPr/>
            <p:nvPr/>
          </p:nvGrpSpPr>
          <p:grpSpPr>
            <a:xfrm>
              <a:off x="0" y="1587"/>
              <a:ext cx="287744" cy="287744"/>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id="13" name="Group 13"/>
          <p:cNvGrpSpPr/>
          <p:nvPr/>
        </p:nvGrpSpPr>
        <p:grpSpPr>
          <a:xfrm>
            <a:off x="1028700" y="1028700"/>
            <a:ext cx="907930" cy="907930"/>
            <a:chOff x="0" y="0"/>
            <a:chExt cx="1210574" cy="1210574"/>
          </a:xfrm>
        </p:grpSpPr>
        <p:grpSp>
          <p:nvGrpSpPr>
            <p:cNvPr id="14" name="Group 14"/>
            <p:cNvGrpSpPr/>
            <p:nvPr/>
          </p:nvGrpSpPr>
          <p:grpSpPr>
            <a:xfrm>
              <a:off x="0" y="0"/>
              <a:ext cx="1210574" cy="1210574"/>
              <a:chOff x="0" y="0"/>
              <a:chExt cx="6350000" cy="6350000"/>
            </a:xfrm>
          </p:grpSpPr>
          <p:sp>
            <p:nvSpPr>
              <p:cNvPr id="15" name="Freeform 1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16" name="TextBox 16"/>
            <p:cNvSpPr txBox="1"/>
            <p:nvPr/>
          </p:nvSpPr>
          <p:spPr>
            <a:xfrm>
              <a:off x="241518" y="321121"/>
              <a:ext cx="727537"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I</a:t>
              </a:r>
            </a:p>
          </p:txBody>
        </p:sp>
      </p:grpSp>
      <p:pic>
        <p:nvPicPr>
          <p:cNvPr id="17" name="Picture 17"/>
          <p:cNvPicPr>
            <a:picLocks noChangeAspect="1"/>
          </p:cNvPicPr>
          <p:nvPr/>
        </p:nvPicPr>
        <p:blipFill>
          <a:blip r:embed="rId2"/>
          <a:srcRect/>
          <a:stretch>
            <a:fillRect/>
          </a:stretch>
        </p:blipFill>
        <p:spPr>
          <a:xfrm>
            <a:off x="7308636" y="3136413"/>
            <a:ext cx="3670728" cy="3637080"/>
          </a:xfrm>
          <a:prstGeom prst="rect">
            <a:avLst/>
          </a:prstGeom>
        </p:spPr>
      </p:pic>
      <p:sp>
        <p:nvSpPr>
          <p:cNvPr id="18" name="TextBox 18"/>
          <p:cNvSpPr txBox="1"/>
          <p:nvPr/>
        </p:nvSpPr>
        <p:spPr>
          <a:xfrm>
            <a:off x="3285570" y="1095375"/>
            <a:ext cx="11716860" cy="1640205"/>
          </a:xfrm>
          <a:prstGeom prst="rect">
            <a:avLst/>
          </a:prstGeom>
        </p:spPr>
        <p:txBody>
          <a:bodyPr lIns="0" tIns="0" rIns="0" bIns="0" rtlCol="0" anchor="t">
            <a:spAutoFit/>
          </a:bodyPr>
          <a:lstStyle/>
          <a:p>
            <a:pPr algn="ctr">
              <a:lnSpc>
                <a:spcPts val="4200"/>
              </a:lnSpc>
            </a:pPr>
            <a:r>
              <a:rPr lang="en-US" sz="4200">
                <a:solidFill>
                  <a:srgbClr val="1A1B18"/>
                </a:solidFill>
                <a:latin typeface="Yeseva One Bold"/>
              </a:rPr>
              <a:t>A Mini Project</a:t>
            </a:r>
          </a:p>
          <a:p>
            <a:pPr algn="ctr">
              <a:lnSpc>
                <a:spcPts val="4200"/>
              </a:lnSpc>
            </a:pPr>
            <a:endParaRPr lang="en-US" sz="4200">
              <a:solidFill>
                <a:srgbClr val="1A1B18"/>
              </a:solidFill>
              <a:latin typeface="Yeseva One Bold"/>
            </a:endParaRPr>
          </a:p>
          <a:p>
            <a:pPr algn="ctr">
              <a:lnSpc>
                <a:spcPts val="4200"/>
              </a:lnSpc>
            </a:pPr>
            <a:r>
              <a:rPr lang="en-US" sz="4200">
                <a:solidFill>
                  <a:srgbClr val="1A1B18"/>
                </a:solidFill>
                <a:latin typeface="Yeseva One Bold"/>
              </a:rPr>
              <a:t>Web Application Development</a:t>
            </a:r>
          </a:p>
        </p:txBody>
      </p:sp>
      <p:sp>
        <p:nvSpPr>
          <p:cNvPr id="19" name="TextBox 19"/>
          <p:cNvSpPr txBox="1"/>
          <p:nvPr/>
        </p:nvSpPr>
        <p:spPr>
          <a:xfrm>
            <a:off x="722539" y="7407592"/>
            <a:ext cx="7165271" cy="1014222"/>
          </a:xfrm>
          <a:prstGeom prst="rect">
            <a:avLst/>
          </a:prstGeom>
        </p:spPr>
        <p:txBody>
          <a:bodyPr lIns="0" tIns="0" rIns="0" bIns="0" rtlCol="0" anchor="t">
            <a:spAutoFit/>
          </a:bodyPr>
          <a:lstStyle/>
          <a:p>
            <a:pPr>
              <a:lnSpc>
                <a:spcPts val="2573"/>
              </a:lnSpc>
            </a:pPr>
            <a:r>
              <a:rPr lang="en-US" sz="3299">
                <a:solidFill>
                  <a:srgbClr val="1A1B18"/>
                </a:solidFill>
                <a:latin typeface="Cormorant Garamond Bold Bold"/>
              </a:rPr>
              <a:t>Project title: A Food Blog.</a:t>
            </a:r>
          </a:p>
          <a:p>
            <a:pPr>
              <a:lnSpc>
                <a:spcPts val="2573"/>
              </a:lnSpc>
            </a:pPr>
            <a:endParaRPr lang="en-US" sz="3299">
              <a:solidFill>
                <a:srgbClr val="1A1B18"/>
              </a:solidFill>
              <a:latin typeface="Cormorant Garamond Bold Bold"/>
            </a:endParaRPr>
          </a:p>
          <a:p>
            <a:pPr>
              <a:lnSpc>
                <a:spcPts val="2574"/>
              </a:lnSpc>
            </a:pPr>
            <a:r>
              <a:rPr lang="en-US" sz="3299">
                <a:solidFill>
                  <a:srgbClr val="1A1B18"/>
                </a:solidFill>
                <a:latin typeface="Cormorant Garamond Bold Bold"/>
              </a:rPr>
              <a:t>Faculty In-charge : Nalina V</a:t>
            </a:r>
          </a:p>
        </p:txBody>
      </p:sp>
      <p:sp>
        <p:nvSpPr>
          <p:cNvPr id="20" name="TextBox 20"/>
          <p:cNvSpPr txBox="1"/>
          <p:nvPr/>
        </p:nvSpPr>
        <p:spPr>
          <a:xfrm>
            <a:off x="11685134" y="7407592"/>
            <a:ext cx="6634592" cy="1014222"/>
          </a:xfrm>
          <a:prstGeom prst="rect">
            <a:avLst/>
          </a:prstGeom>
        </p:spPr>
        <p:txBody>
          <a:bodyPr lIns="0" tIns="0" rIns="0" bIns="0" rtlCol="0" anchor="t">
            <a:spAutoFit/>
          </a:bodyPr>
          <a:lstStyle/>
          <a:p>
            <a:pPr>
              <a:lnSpc>
                <a:spcPts val="2573"/>
              </a:lnSpc>
            </a:pPr>
            <a:r>
              <a:rPr lang="en-US" sz="3299">
                <a:solidFill>
                  <a:srgbClr val="1A1B18"/>
                </a:solidFill>
                <a:latin typeface="Cormorant Garamond Bold Bold"/>
              </a:rPr>
              <a:t>Moksh Jayanth G R - 1BM19IS094</a:t>
            </a:r>
          </a:p>
          <a:p>
            <a:pPr>
              <a:lnSpc>
                <a:spcPts val="2573"/>
              </a:lnSpc>
            </a:pPr>
            <a:endParaRPr lang="en-US" sz="3299">
              <a:solidFill>
                <a:srgbClr val="1A1B18"/>
              </a:solidFill>
              <a:latin typeface="Cormorant Garamond Bold Bold"/>
            </a:endParaRPr>
          </a:p>
          <a:p>
            <a:pPr>
              <a:lnSpc>
                <a:spcPts val="2574"/>
              </a:lnSpc>
            </a:pPr>
            <a:r>
              <a:rPr lang="en-US" sz="3299">
                <a:solidFill>
                  <a:srgbClr val="1A1B18"/>
                </a:solidFill>
                <a:latin typeface="Cormorant Garamond Bold Bold"/>
              </a:rPr>
              <a:t>Mohan D - 1BM19IS094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AutoShape 2"/>
          <p:cNvSpPr/>
          <p:nvPr/>
        </p:nvSpPr>
        <p:spPr>
          <a:xfrm>
            <a:off x="2137300" y="1028700"/>
            <a:ext cx="28575" cy="8229600"/>
          </a:xfrm>
          <a:prstGeom prst="rect">
            <a:avLst/>
          </a:prstGeom>
          <a:solidFill>
            <a:srgbClr val="CDA63C"/>
          </a:solidFill>
        </p:spPr>
      </p:sp>
      <p:sp>
        <p:nvSpPr>
          <p:cNvPr id="3" name="TextBox 3"/>
          <p:cNvSpPr txBox="1"/>
          <p:nvPr/>
        </p:nvSpPr>
        <p:spPr>
          <a:xfrm>
            <a:off x="2743184" y="846307"/>
            <a:ext cx="6972332" cy="1359552"/>
          </a:xfrm>
          <a:prstGeom prst="rect">
            <a:avLst/>
          </a:prstGeom>
        </p:spPr>
        <p:txBody>
          <a:bodyPr lIns="0" tIns="0" rIns="0" bIns="0" rtlCol="0" anchor="t">
            <a:spAutoFit/>
          </a:bodyPr>
          <a:lstStyle/>
          <a:p>
            <a:pPr>
              <a:lnSpc>
                <a:spcPts val="10450"/>
              </a:lnSpc>
            </a:pPr>
            <a:r>
              <a:rPr lang="en-US" sz="9500">
                <a:solidFill>
                  <a:srgbClr val="1A1B18"/>
                </a:solidFill>
                <a:latin typeface="Cormorant Garamond Bold Bold"/>
              </a:rPr>
              <a:t>Aim</a:t>
            </a:r>
          </a:p>
        </p:txBody>
      </p:sp>
      <p:sp>
        <p:nvSpPr>
          <p:cNvPr id="4" name="TextBox 4"/>
          <p:cNvSpPr txBox="1"/>
          <p:nvPr/>
        </p:nvSpPr>
        <p:spPr>
          <a:xfrm>
            <a:off x="2743184" y="3181350"/>
            <a:ext cx="12801632" cy="3790950"/>
          </a:xfrm>
          <a:prstGeom prst="rect">
            <a:avLst/>
          </a:prstGeom>
        </p:spPr>
        <p:txBody>
          <a:bodyPr lIns="0" tIns="0" rIns="0" bIns="0" rtlCol="0" anchor="t">
            <a:spAutoFit/>
          </a:bodyPr>
          <a:lstStyle/>
          <a:p>
            <a:pPr>
              <a:lnSpc>
                <a:spcPts val="4200"/>
              </a:lnSpc>
            </a:pPr>
            <a:r>
              <a:rPr lang="en-US" sz="3000">
                <a:solidFill>
                  <a:srgbClr val="1A1B18"/>
                </a:solidFill>
                <a:latin typeface="Overpass Light"/>
              </a:rPr>
              <a:t>The Main Aim and Objective of our project is to build full functioning food blog where in an user can create his/her account and login, get access to numerous food recipes of their interest.</a:t>
            </a:r>
          </a:p>
          <a:p>
            <a:pPr>
              <a:lnSpc>
                <a:spcPts val="4200"/>
              </a:lnSpc>
            </a:pPr>
            <a:endParaRPr lang="en-US" sz="3000">
              <a:solidFill>
                <a:srgbClr val="1A1B18"/>
              </a:solidFill>
              <a:latin typeface="Overpass Light"/>
            </a:endParaRPr>
          </a:p>
          <a:p>
            <a:pPr>
              <a:lnSpc>
                <a:spcPts val="4200"/>
              </a:lnSpc>
            </a:pPr>
            <a:r>
              <a:rPr lang="en-US" sz="3000">
                <a:solidFill>
                  <a:srgbClr val="1A1B18"/>
                </a:solidFill>
                <a:latin typeface="Overpass Light"/>
              </a:rPr>
              <a:t>Yet another main Objective of the project is to create an user interactive website where in the users can also upload recipes of their own favourite food item and further contribute to the blog by making it more informative. </a:t>
            </a:r>
          </a:p>
        </p:txBody>
      </p:sp>
      <p:grpSp>
        <p:nvGrpSpPr>
          <p:cNvPr id="5" name="Group 5"/>
          <p:cNvGrpSpPr/>
          <p:nvPr/>
        </p:nvGrpSpPr>
        <p:grpSpPr>
          <a:xfrm>
            <a:off x="16303815" y="1113728"/>
            <a:ext cx="955485" cy="218188"/>
            <a:chOff x="0" y="0"/>
            <a:chExt cx="1273980" cy="290918"/>
          </a:xfrm>
        </p:grpSpPr>
        <p:grpSp>
          <p:nvGrpSpPr>
            <p:cNvPr id="6" name="Group 6"/>
            <p:cNvGrpSpPr>
              <a:grpSpLocks noChangeAspect="1"/>
            </p:cNvGrpSpPr>
            <p:nvPr/>
          </p:nvGrpSpPr>
          <p:grpSpPr>
            <a:xfrm>
              <a:off x="983062" y="0"/>
              <a:ext cx="290918" cy="290918"/>
              <a:chOff x="0" y="0"/>
              <a:chExt cx="1708150" cy="1708150"/>
            </a:xfrm>
          </p:grpSpPr>
          <p:sp>
            <p:nvSpPr>
              <p:cNvPr id="7" name="Freeform 7"/>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8" name="Group 8"/>
            <p:cNvGrpSpPr>
              <a:grpSpLocks noChangeAspect="1"/>
            </p:cNvGrpSpPr>
            <p:nvPr/>
          </p:nvGrpSpPr>
          <p:grpSpPr>
            <a:xfrm>
              <a:off x="0" y="0"/>
              <a:ext cx="290918" cy="290918"/>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0" name="Group 10"/>
            <p:cNvGrpSpPr/>
            <p:nvPr/>
          </p:nvGrpSpPr>
          <p:grpSpPr>
            <a:xfrm>
              <a:off x="493118" y="1587"/>
              <a:ext cx="287744" cy="287744"/>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grpSp>
        <p:nvGrpSpPr>
          <p:cNvPr id="12" name="Group 12"/>
          <p:cNvGrpSpPr/>
          <p:nvPr/>
        </p:nvGrpSpPr>
        <p:grpSpPr>
          <a:xfrm>
            <a:off x="1028700" y="1028700"/>
            <a:ext cx="907930" cy="909041"/>
            <a:chOff x="0" y="0"/>
            <a:chExt cx="1210574" cy="1212055"/>
          </a:xfrm>
        </p:grpSpPr>
        <p:grpSp>
          <p:nvGrpSpPr>
            <p:cNvPr id="13" name="Group 13"/>
            <p:cNvGrpSpPr/>
            <p:nvPr/>
          </p:nvGrpSpPr>
          <p:grpSpPr>
            <a:xfrm>
              <a:off x="0" y="0"/>
              <a:ext cx="1210574" cy="1212055"/>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15" name="TextBox 15"/>
            <p:cNvSpPr txBox="1"/>
            <p:nvPr/>
          </p:nvSpPr>
          <p:spPr>
            <a:xfrm>
              <a:off x="241518" y="321121"/>
              <a:ext cx="727537" cy="588864"/>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II</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TextBox 2"/>
          <p:cNvSpPr txBox="1"/>
          <p:nvPr/>
        </p:nvSpPr>
        <p:spPr>
          <a:xfrm>
            <a:off x="2355443" y="577078"/>
            <a:ext cx="11738426" cy="1359552"/>
          </a:xfrm>
          <a:prstGeom prst="rect">
            <a:avLst/>
          </a:prstGeom>
        </p:spPr>
        <p:txBody>
          <a:bodyPr lIns="0" tIns="0" rIns="0" bIns="0" rtlCol="0" anchor="t">
            <a:spAutoFit/>
          </a:bodyPr>
          <a:lstStyle/>
          <a:p>
            <a:pPr>
              <a:lnSpc>
                <a:spcPts val="10450"/>
              </a:lnSpc>
            </a:pPr>
            <a:r>
              <a:rPr lang="en-US" sz="9500">
                <a:solidFill>
                  <a:srgbClr val="1A1B18"/>
                </a:solidFill>
                <a:latin typeface="Cormorant Garamond Bold Bold"/>
              </a:rPr>
              <a:t>Objective</a:t>
            </a:r>
          </a:p>
        </p:txBody>
      </p:sp>
      <p:grpSp>
        <p:nvGrpSpPr>
          <p:cNvPr id="3" name="Group 3"/>
          <p:cNvGrpSpPr/>
          <p:nvPr/>
        </p:nvGrpSpPr>
        <p:grpSpPr>
          <a:xfrm>
            <a:off x="1028700" y="760027"/>
            <a:ext cx="907930" cy="907930"/>
            <a:chOff x="0" y="0"/>
            <a:chExt cx="1210574" cy="1210574"/>
          </a:xfrm>
        </p:grpSpPr>
        <p:grpSp>
          <p:nvGrpSpPr>
            <p:cNvPr id="4" name="Group 4"/>
            <p:cNvGrpSpPr/>
            <p:nvPr/>
          </p:nvGrpSpPr>
          <p:grpSpPr>
            <a:xfrm>
              <a:off x="0" y="0"/>
              <a:ext cx="1210574" cy="1210574"/>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6" name="TextBox 6"/>
            <p:cNvSpPr txBox="1"/>
            <p:nvPr/>
          </p:nvSpPr>
          <p:spPr>
            <a:xfrm>
              <a:off x="241518" y="321121"/>
              <a:ext cx="727537"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III</a:t>
              </a:r>
            </a:p>
          </p:txBody>
        </p:sp>
      </p:grpSp>
      <p:grpSp>
        <p:nvGrpSpPr>
          <p:cNvPr id="7" name="Group 7"/>
          <p:cNvGrpSpPr/>
          <p:nvPr/>
        </p:nvGrpSpPr>
        <p:grpSpPr>
          <a:xfrm rot="-5400000">
            <a:off x="1004923" y="8671463"/>
            <a:ext cx="955485" cy="218188"/>
            <a:chOff x="0" y="0"/>
            <a:chExt cx="1273980" cy="290918"/>
          </a:xfrm>
        </p:grpSpPr>
        <p:grpSp>
          <p:nvGrpSpPr>
            <p:cNvPr id="8" name="Group 8"/>
            <p:cNvGrpSpPr>
              <a:grpSpLocks noChangeAspect="1"/>
            </p:cNvGrpSpPr>
            <p:nvPr/>
          </p:nvGrpSpPr>
          <p:grpSpPr>
            <a:xfrm>
              <a:off x="983062" y="0"/>
              <a:ext cx="290918" cy="290918"/>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0" name="Group 10"/>
            <p:cNvGrpSpPr>
              <a:grpSpLocks noChangeAspect="1"/>
            </p:cNvGrpSpPr>
            <p:nvPr/>
          </p:nvGrpSpPr>
          <p:grpSpPr>
            <a:xfrm>
              <a:off x="489944" y="0"/>
              <a:ext cx="290918" cy="290918"/>
              <a:chOff x="0" y="0"/>
              <a:chExt cx="1708150" cy="1708150"/>
            </a:xfrm>
          </p:grpSpPr>
          <p:sp>
            <p:nvSpPr>
              <p:cNvPr id="11" name="Freeform 1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2" name="Group 12"/>
            <p:cNvGrpSpPr/>
            <p:nvPr/>
          </p:nvGrpSpPr>
          <p:grpSpPr>
            <a:xfrm>
              <a:off x="0" y="1587"/>
              <a:ext cx="287744" cy="287744"/>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
        <p:nvSpPr>
          <p:cNvPr id="14" name="TextBox 14"/>
          <p:cNvSpPr txBox="1"/>
          <p:nvPr/>
        </p:nvSpPr>
        <p:spPr>
          <a:xfrm>
            <a:off x="2355443" y="2370539"/>
            <a:ext cx="13963194" cy="7341112"/>
          </a:xfrm>
          <a:prstGeom prst="rect">
            <a:avLst/>
          </a:prstGeom>
        </p:spPr>
        <p:txBody>
          <a:bodyPr lIns="0" tIns="0" rIns="0" bIns="0" rtlCol="0" anchor="t">
            <a:spAutoFit/>
          </a:bodyPr>
          <a:lstStyle/>
          <a:p>
            <a:pPr>
              <a:lnSpc>
                <a:spcPts val="4059"/>
              </a:lnSpc>
            </a:pPr>
            <a:r>
              <a:rPr lang="en-US" sz="2899" dirty="0">
                <a:solidFill>
                  <a:srgbClr val="000000"/>
                </a:solidFill>
                <a:latin typeface="Overpass Light"/>
              </a:rPr>
              <a:t>This project's main and foremost objective is to build a very interactive website which focuses on providing the </a:t>
            </a:r>
            <a:r>
              <a:rPr lang="en-US" sz="2800" dirty="0">
                <a:solidFill>
                  <a:srgbClr val="000000"/>
                </a:solidFill>
                <a:latin typeface="Arimo"/>
              </a:rPr>
              <a:t>user with nice and pleasant experience while using the site.</a:t>
            </a:r>
          </a:p>
          <a:p>
            <a:pPr>
              <a:lnSpc>
                <a:spcPts val="4059"/>
              </a:lnSpc>
            </a:pPr>
            <a:endParaRPr lang="en-US" sz="1000" dirty="0">
              <a:solidFill>
                <a:srgbClr val="000000"/>
              </a:solidFill>
              <a:latin typeface="Arimo"/>
            </a:endParaRPr>
          </a:p>
          <a:p>
            <a:pPr>
              <a:lnSpc>
                <a:spcPts val="4059"/>
              </a:lnSpc>
            </a:pPr>
            <a:r>
              <a:rPr lang="en-US" sz="2899" dirty="0">
                <a:solidFill>
                  <a:srgbClr val="000000"/>
                </a:solidFill>
                <a:latin typeface="Overpass Light"/>
              </a:rPr>
              <a:t>The following are the primary objectives of the project:</a:t>
            </a:r>
          </a:p>
          <a:p>
            <a:pPr marL="626109" lvl="1" indent="-313055">
              <a:lnSpc>
                <a:spcPts val="4059"/>
              </a:lnSpc>
              <a:buFont typeface="Arial"/>
              <a:buChar char="•"/>
            </a:pPr>
            <a:r>
              <a:rPr lang="en-US" sz="2899" dirty="0">
                <a:solidFill>
                  <a:srgbClr val="000000"/>
                </a:solidFill>
                <a:latin typeface="Overpass Light"/>
              </a:rPr>
              <a:t>To build a website which is interactive with the users using Java script, PHP and minified jQuery libraries.</a:t>
            </a:r>
          </a:p>
          <a:p>
            <a:pPr marL="626109" lvl="1" indent="-313055">
              <a:lnSpc>
                <a:spcPts val="4059"/>
              </a:lnSpc>
              <a:buFont typeface="Arial"/>
              <a:buChar char="•"/>
            </a:pPr>
            <a:r>
              <a:rPr lang="en-US" sz="2899" dirty="0">
                <a:solidFill>
                  <a:srgbClr val="000000"/>
                </a:solidFill>
                <a:latin typeface="Overpass Light"/>
              </a:rPr>
              <a:t>To build a website with an eye-catchy design by using Google's MATERIALIZE CSS Frameworks.</a:t>
            </a:r>
          </a:p>
          <a:p>
            <a:pPr marL="626109" lvl="1" indent="-313055">
              <a:lnSpc>
                <a:spcPts val="4059"/>
              </a:lnSpc>
              <a:buFont typeface="Arial"/>
              <a:buChar char="•"/>
            </a:pPr>
            <a:r>
              <a:rPr lang="en-US" sz="2899" dirty="0">
                <a:solidFill>
                  <a:srgbClr val="000000"/>
                </a:solidFill>
                <a:latin typeface="Overpass Light"/>
              </a:rPr>
              <a:t>To build an very informative food blog, providing the users with good informative description of the  food recipes along with lots of food Images and video content.</a:t>
            </a:r>
          </a:p>
          <a:p>
            <a:pPr marL="626109" lvl="1" indent="-313055">
              <a:lnSpc>
                <a:spcPts val="4059"/>
              </a:lnSpc>
              <a:buFont typeface="Arial"/>
              <a:buChar char="•"/>
            </a:pPr>
            <a:r>
              <a:rPr lang="en-US" sz="2899" dirty="0">
                <a:solidFill>
                  <a:srgbClr val="000000"/>
                </a:solidFill>
                <a:latin typeface="Overpass Light"/>
              </a:rPr>
              <a:t>To build an website with very easy user interface, easy to navigate website.</a:t>
            </a:r>
          </a:p>
          <a:p>
            <a:pPr marL="626109" lvl="1" indent="-313055">
              <a:lnSpc>
                <a:spcPts val="4059"/>
              </a:lnSpc>
              <a:buFont typeface="Arial"/>
              <a:buChar char="•"/>
            </a:pPr>
            <a:r>
              <a:rPr lang="en-US" sz="2899" dirty="0">
                <a:solidFill>
                  <a:srgbClr val="000000"/>
                </a:solidFill>
                <a:latin typeface="Overpass Light"/>
              </a:rPr>
              <a:t>To build an website where in an user can also upload their own food recipes into our blog.</a:t>
            </a:r>
          </a:p>
          <a:p>
            <a:pPr algn="l">
              <a:lnSpc>
                <a:spcPts val="4059"/>
              </a:lnSpc>
            </a:pPr>
            <a:endParaRPr lang="en-US" sz="2899" dirty="0">
              <a:solidFill>
                <a:srgbClr val="000000"/>
              </a:solidFill>
              <a:latin typeface="Overpas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7E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764939"/>
            <a:ext cx="907930" cy="907930"/>
            <a:chOff x="0" y="0"/>
            <a:chExt cx="1210574" cy="1210574"/>
          </a:xfrm>
        </p:grpSpPr>
        <p:grpSp>
          <p:nvGrpSpPr>
            <p:cNvPr id="3" name="Group 3"/>
            <p:cNvGrpSpPr/>
            <p:nvPr/>
          </p:nvGrpSpPr>
          <p:grpSpPr>
            <a:xfrm>
              <a:off x="0" y="0"/>
              <a:ext cx="1210574" cy="1210574"/>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5" name="TextBox 5"/>
            <p:cNvSpPr txBox="1"/>
            <p:nvPr/>
          </p:nvSpPr>
          <p:spPr>
            <a:xfrm>
              <a:off x="241518" y="321121"/>
              <a:ext cx="727537"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IV</a:t>
              </a:r>
            </a:p>
          </p:txBody>
        </p:sp>
      </p:grpSp>
      <p:grpSp>
        <p:nvGrpSpPr>
          <p:cNvPr id="6" name="Group 6"/>
          <p:cNvGrpSpPr/>
          <p:nvPr/>
        </p:nvGrpSpPr>
        <p:grpSpPr>
          <a:xfrm rot="5400000">
            <a:off x="16672463" y="8671463"/>
            <a:ext cx="955485" cy="218188"/>
            <a:chOff x="0" y="0"/>
            <a:chExt cx="1273980" cy="290918"/>
          </a:xfrm>
        </p:grpSpPr>
        <p:grpSp>
          <p:nvGrpSpPr>
            <p:cNvPr id="7" name="Group 7"/>
            <p:cNvGrpSpPr>
              <a:grpSpLocks noChangeAspect="1"/>
            </p:cNvGrpSpPr>
            <p:nvPr/>
          </p:nvGrpSpPr>
          <p:grpSpPr>
            <a:xfrm>
              <a:off x="983062" y="0"/>
              <a:ext cx="290918" cy="290918"/>
              <a:chOff x="0" y="0"/>
              <a:chExt cx="1708150" cy="1708150"/>
            </a:xfrm>
          </p:grpSpPr>
          <p:sp>
            <p:nvSpPr>
              <p:cNvPr id="8" name="Freeform 8"/>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9" name="Group 9"/>
            <p:cNvGrpSpPr>
              <a:grpSpLocks noChangeAspect="1"/>
            </p:cNvGrpSpPr>
            <p:nvPr/>
          </p:nvGrpSpPr>
          <p:grpSpPr>
            <a:xfrm>
              <a:off x="489944" y="0"/>
              <a:ext cx="290918" cy="290918"/>
              <a:chOff x="0" y="0"/>
              <a:chExt cx="1708150" cy="1708150"/>
            </a:xfrm>
          </p:grpSpPr>
          <p:sp>
            <p:nvSpPr>
              <p:cNvPr id="10" name="Freeform 10"/>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1" name="Group 11"/>
            <p:cNvGrpSpPr/>
            <p:nvPr/>
          </p:nvGrpSpPr>
          <p:grpSpPr>
            <a:xfrm>
              <a:off x="0" y="1587"/>
              <a:ext cx="287744" cy="287744"/>
              <a:chOff x="0" y="0"/>
              <a:chExt cx="6350000" cy="6350000"/>
            </a:xfrm>
          </p:grpSpPr>
          <p:sp>
            <p:nvSpPr>
              <p:cNvPr id="12" name="Freeform 1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pic>
        <p:nvPicPr>
          <p:cNvPr id="13" name="Picture 13"/>
          <p:cNvPicPr>
            <a:picLocks noChangeAspect="1"/>
          </p:cNvPicPr>
          <p:nvPr/>
        </p:nvPicPr>
        <p:blipFill>
          <a:blip r:embed="rId2"/>
          <a:srcRect t="27606" b="25611"/>
          <a:stretch>
            <a:fillRect/>
          </a:stretch>
        </p:blipFill>
        <p:spPr>
          <a:xfrm>
            <a:off x="5623409" y="2465373"/>
            <a:ext cx="8280591" cy="2905352"/>
          </a:xfrm>
          <a:prstGeom prst="rect">
            <a:avLst/>
          </a:prstGeom>
        </p:spPr>
      </p:pic>
      <p:sp>
        <p:nvSpPr>
          <p:cNvPr id="14" name="TextBox 14"/>
          <p:cNvSpPr txBox="1"/>
          <p:nvPr/>
        </p:nvSpPr>
        <p:spPr>
          <a:xfrm>
            <a:off x="3791707" y="660164"/>
            <a:ext cx="10704587" cy="1152525"/>
          </a:xfrm>
          <a:prstGeom prst="rect">
            <a:avLst/>
          </a:prstGeom>
        </p:spPr>
        <p:txBody>
          <a:bodyPr lIns="0" tIns="0" rIns="0" bIns="0" rtlCol="0" anchor="t">
            <a:spAutoFit/>
          </a:bodyPr>
          <a:lstStyle/>
          <a:p>
            <a:pPr>
              <a:lnSpc>
                <a:spcPts val="7590"/>
              </a:lnSpc>
            </a:pPr>
            <a:r>
              <a:rPr lang="en-US" sz="6900" dirty="0">
                <a:solidFill>
                  <a:srgbClr val="1A1B18"/>
                </a:solidFill>
                <a:latin typeface="Overpass Light Bold"/>
              </a:rPr>
              <a:t>System Architecture</a:t>
            </a:r>
          </a:p>
        </p:txBody>
      </p:sp>
      <p:sp>
        <p:nvSpPr>
          <p:cNvPr id="15" name="TextBox 15"/>
          <p:cNvSpPr txBox="1"/>
          <p:nvPr/>
        </p:nvSpPr>
        <p:spPr>
          <a:xfrm>
            <a:off x="3755158" y="5852160"/>
            <a:ext cx="12017094" cy="3248660"/>
          </a:xfrm>
          <a:prstGeom prst="rect">
            <a:avLst/>
          </a:prstGeom>
        </p:spPr>
        <p:txBody>
          <a:bodyPr lIns="0" tIns="0" rIns="0" bIns="0" rtlCol="0" anchor="t">
            <a:spAutoFit/>
          </a:bodyPr>
          <a:lstStyle/>
          <a:p>
            <a:pPr>
              <a:lnSpc>
                <a:spcPts val="3640"/>
              </a:lnSpc>
            </a:pPr>
            <a:r>
              <a:rPr lang="en-US" sz="2600" dirty="0">
                <a:solidFill>
                  <a:srgbClr val="000000"/>
                </a:solidFill>
                <a:latin typeface="Overpass Light"/>
              </a:rPr>
              <a:t>Front-end</a:t>
            </a:r>
          </a:p>
          <a:p>
            <a:pPr>
              <a:lnSpc>
                <a:spcPts val="3640"/>
              </a:lnSpc>
            </a:pPr>
            <a:r>
              <a:rPr lang="en-US" sz="2600" dirty="0">
                <a:solidFill>
                  <a:srgbClr val="000000"/>
                </a:solidFill>
                <a:latin typeface="Overpass Light"/>
              </a:rPr>
              <a:t>The Web browser is designed using HTML &amp; CSS with some of the Materialize CSS tools. Along with several functions of JavaScript.</a:t>
            </a:r>
          </a:p>
          <a:p>
            <a:pPr>
              <a:lnSpc>
                <a:spcPts val="3640"/>
              </a:lnSpc>
            </a:pPr>
            <a:endParaRPr lang="en-US" sz="1100" dirty="0">
              <a:solidFill>
                <a:srgbClr val="000000"/>
              </a:solidFill>
              <a:latin typeface="Overpass Light"/>
            </a:endParaRPr>
          </a:p>
          <a:p>
            <a:pPr>
              <a:lnSpc>
                <a:spcPts val="3640"/>
              </a:lnSpc>
            </a:pPr>
            <a:r>
              <a:rPr lang="en-US" sz="2600" dirty="0">
                <a:solidFill>
                  <a:srgbClr val="000000"/>
                </a:solidFill>
                <a:latin typeface="Overpass Light"/>
              </a:rPr>
              <a:t>Back-end</a:t>
            </a:r>
          </a:p>
          <a:p>
            <a:pPr>
              <a:lnSpc>
                <a:spcPts val="3639"/>
              </a:lnSpc>
            </a:pPr>
            <a:r>
              <a:rPr lang="en-US" sz="2600" dirty="0">
                <a:solidFill>
                  <a:srgbClr val="000000"/>
                </a:solidFill>
                <a:latin typeface="Overpass Light"/>
              </a:rPr>
              <a:t>Web server : APACHE &amp; Database server : MySQL.</a:t>
            </a:r>
          </a:p>
          <a:p>
            <a:pPr>
              <a:lnSpc>
                <a:spcPts val="3639"/>
              </a:lnSpc>
            </a:pPr>
            <a:r>
              <a:rPr lang="en-US" sz="2599" dirty="0">
                <a:solidFill>
                  <a:srgbClr val="000000"/>
                </a:solidFill>
                <a:latin typeface="Overpass Light"/>
              </a:rPr>
              <a:t>The PHP is used to interact with both the Web server &amp; Database server.</a:t>
            </a:r>
          </a:p>
        </p:txBody>
      </p:sp>
      <p:sp>
        <p:nvSpPr>
          <p:cNvPr id="16" name="AutoShape 16"/>
          <p:cNvSpPr/>
          <p:nvPr/>
        </p:nvSpPr>
        <p:spPr>
          <a:xfrm>
            <a:off x="2495092" y="1028700"/>
            <a:ext cx="28575" cy="8229600"/>
          </a:xfrm>
          <a:prstGeom prst="rect">
            <a:avLst/>
          </a:prstGeom>
          <a:solidFill>
            <a:srgbClr val="CDA63C"/>
          </a:solid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31271" y="1114425"/>
            <a:ext cx="6396359" cy="1357329"/>
          </a:xfrm>
          <a:prstGeom prst="rect">
            <a:avLst/>
          </a:prstGeom>
        </p:spPr>
        <p:txBody>
          <a:bodyPr lIns="0" tIns="0" rIns="0" bIns="0" rtlCol="0" anchor="t">
            <a:spAutoFit/>
          </a:bodyPr>
          <a:lstStyle/>
          <a:p>
            <a:pPr>
              <a:lnSpc>
                <a:spcPts val="10450"/>
              </a:lnSpc>
            </a:pPr>
            <a:r>
              <a:rPr lang="en-US" sz="9500">
                <a:solidFill>
                  <a:srgbClr val="1A1B18"/>
                </a:solidFill>
                <a:latin typeface="Cormorant Garamond Bold Bold"/>
              </a:rPr>
              <a:t>Results</a:t>
            </a:r>
          </a:p>
        </p:txBody>
      </p:sp>
      <p:grpSp>
        <p:nvGrpSpPr>
          <p:cNvPr id="3" name="Group 3"/>
          <p:cNvGrpSpPr/>
          <p:nvPr/>
        </p:nvGrpSpPr>
        <p:grpSpPr>
          <a:xfrm>
            <a:off x="3736554" y="2794815"/>
            <a:ext cx="6185794" cy="6137111"/>
            <a:chOff x="0" y="0"/>
            <a:chExt cx="8247726" cy="8182815"/>
          </a:xfrm>
        </p:grpSpPr>
        <p:sp>
          <p:nvSpPr>
            <p:cNvPr id="4" name="TextBox 4"/>
            <p:cNvSpPr txBox="1"/>
            <p:nvPr/>
          </p:nvSpPr>
          <p:spPr>
            <a:xfrm>
              <a:off x="0" y="-85725"/>
              <a:ext cx="8247726" cy="1139839"/>
            </a:xfrm>
            <a:prstGeom prst="rect">
              <a:avLst/>
            </a:prstGeom>
          </p:spPr>
          <p:txBody>
            <a:bodyPr lIns="0" tIns="0" rIns="0" bIns="0" rtlCol="0" anchor="t">
              <a:spAutoFit/>
            </a:bodyPr>
            <a:lstStyle/>
            <a:p>
              <a:pPr>
                <a:lnSpc>
                  <a:spcPts val="3250"/>
                </a:lnSpc>
              </a:pPr>
              <a:r>
                <a:rPr lang="en-US" sz="2500" spc="-37">
                  <a:solidFill>
                    <a:srgbClr val="1A1B18"/>
                  </a:solidFill>
                  <a:latin typeface="Overpass Light Bold"/>
                </a:rPr>
                <a:t>We successfully created a blog which is more interactive.</a:t>
              </a:r>
            </a:p>
          </p:txBody>
        </p:sp>
        <p:sp>
          <p:nvSpPr>
            <p:cNvPr id="5" name="TextBox 5"/>
            <p:cNvSpPr txBox="1"/>
            <p:nvPr/>
          </p:nvSpPr>
          <p:spPr>
            <a:xfrm>
              <a:off x="0" y="1517348"/>
              <a:ext cx="8247726" cy="6665467"/>
            </a:xfrm>
            <a:prstGeom prst="rect">
              <a:avLst/>
            </a:prstGeom>
          </p:spPr>
          <p:txBody>
            <a:bodyPr lIns="0" tIns="0" rIns="0" bIns="0" rtlCol="0" anchor="t">
              <a:spAutoFit/>
            </a:bodyPr>
            <a:lstStyle/>
            <a:p>
              <a:pPr>
                <a:lnSpc>
                  <a:spcPts val="2799"/>
                </a:lnSpc>
              </a:pPr>
              <a:r>
                <a:rPr lang="en-US" sz="2000" dirty="0">
                  <a:solidFill>
                    <a:srgbClr val="1A1B18"/>
                  </a:solidFill>
                  <a:latin typeface="Overpass Light"/>
                </a:rPr>
                <a:t>The blog is interactive. Users can create their accounts of the blog and use it to login. </a:t>
              </a:r>
            </a:p>
            <a:p>
              <a:pPr>
                <a:lnSpc>
                  <a:spcPts val="2799"/>
                </a:lnSpc>
              </a:pPr>
              <a:endParaRPr lang="en-US" sz="2000" dirty="0">
                <a:solidFill>
                  <a:srgbClr val="1A1B18"/>
                </a:solidFill>
                <a:latin typeface="Overpass Light"/>
              </a:endParaRPr>
            </a:p>
            <a:p>
              <a:pPr>
                <a:lnSpc>
                  <a:spcPts val="2799"/>
                </a:lnSpc>
              </a:pPr>
              <a:r>
                <a:rPr lang="en-US" sz="2000" dirty="0">
                  <a:solidFill>
                    <a:srgbClr val="1A1B18"/>
                  </a:solidFill>
                  <a:latin typeface="Overpass Light"/>
                </a:rPr>
                <a:t>After logging in the user can get access to  lots of features such as :</a:t>
              </a:r>
            </a:p>
            <a:p>
              <a:pPr marL="431800" lvl="1" indent="-215900">
                <a:lnSpc>
                  <a:spcPts val="2799"/>
                </a:lnSpc>
                <a:buFont typeface="Arial"/>
                <a:buChar char="•"/>
              </a:pPr>
              <a:r>
                <a:rPr lang="en-US" sz="2000" dirty="0">
                  <a:solidFill>
                    <a:srgbClr val="1A1B18"/>
                  </a:solidFill>
                  <a:latin typeface="Overpass Light"/>
                </a:rPr>
                <a:t>printing the recipes of their favorite food item into a hard copy.</a:t>
              </a:r>
            </a:p>
            <a:p>
              <a:pPr marL="431800" lvl="1" indent="-215900">
                <a:lnSpc>
                  <a:spcPts val="2799"/>
                </a:lnSpc>
                <a:buFont typeface="Arial"/>
                <a:buChar char="•"/>
              </a:pPr>
              <a:r>
                <a:rPr lang="en-US" sz="2000" dirty="0">
                  <a:solidFill>
                    <a:srgbClr val="1A1B18"/>
                  </a:solidFill>
                  <a:latin typeface="Overpass Light"/>
                </a:rPr>
                <a:t>saving the  the recipes into a soft copy(.pdf format)</a:t>
              </a:r>
            </a:p>
            <a:p>
              <a:pPr marL="431800" lvl="1" indent="-215900">
                <a:lnSpc>
                  <a:spcPts val="2799"/>
                </a:lnSpc>
                <a:buFont typeface="Arial"/>
                <a:buChar char="•"/>
              </a:pPr>
              <a:r>
                <a:rPr lang="en-US" sz="1999" dirty="0">
                  <a:solidFill>
                    <a:srgbClr val="1A1B18"/>
                  </a:solidFill>
                  <a:latin typeface="Overpass Light"/>
                </a:rPr>
                <a:t>Also the users can share their own food recipes into the blog (which is very cool).</a:t>
              </a:r>
            </a:p>
            <a:p>
              <a:pPr marL="431800" lvl="1" indent="-215900">
                <a:lnSpc>
                  <a:spcPts val="2800"/>
                </a:lnSpc>
                <a:buFont typeface="Arial"/>
                <a:buChar char="•"/>
              </a:pPr>
              <a:r>
                <a:rPr lang="en-US" sz="1999" dirty="0">
                  <a:solidFill>
                    <a:srgbClr val="1A1B18"/>
                  </a:solidFill>
                  <a:latin typeface="Overpass Light"/>
                </a:rPr>
                <a:t>And also the website is compatible for all ranges of screen-sizes. The website is completely operational on mobile screens as well as large TV screens. </a:t>
              </a:r>
            </a:p>
          </p:txBody>
        </p:sp>
      </p:grpSp>
      <p:grpSp>
        <p:nvGrpSpPr>
          <p:cNvPr id="6" name="Group 6"/>
          <p:cNvGrpSpPr/>
          <p:nvPr/>
        </p:nvGrpSpPr>
        <p:grpSpPr>
          <a:xfrm>
            <a:off x="11899267" y="1326480"/>
            <a:ext cx="5810492" cy="2936671"/>
            <a:chOff x="0" y="0"/>
            <a:chExt cx="7747322" cy="3915561"/>
          </a:xfrm>
        </p:grpSpPr>
        <p:sp>
          <p:nvSpPr>
            <p:cNvPr id="7" name="TextBox 7"/>
            <p:cNvSpPr txBox="1"/>
            <p:nvPr/>
          </p:nvSpPr>
          <p:spPr>
            <a:xfrm>
              <a:off x="0" y="-85725"/>
              <a:ext cx="7747322" cy="1139839"/>
            </a:xfrm>
            <a:prstGeom prst="rect">
              <a:avLst/>
            </a:prstGeom>
          </p:spPr>
          <p:txBody>
            <a:bodyPr lIns="0" tIns="0" rIns="0" bIns="0" rtlCol="0" anchor="t">
              <a:spAutoFit/>
            </a:bodyPr>
            <a:lstStyle/>
            <a:p>
              <a:pPr>
                <a:lnSpc>
                  <a:spcPts val="3250"/>
                </a:lnSpc>
              </a:pPr>
              <a:r>
                <a:rPr lang="en-US" sz="2500" spc="-37">
                  <a:solidFill>
                    <a:srgbClr val="1A1B18"/>
                  </a:solidFill>
                  <a:latin typeface="Overpass Light Bold"/>
                </a:rPr>
                <a:t>We successfully created a blog which has a very easy user interface .</a:t>
              </a:r>
            </a:p>
          </p:txBody>
        </p:sp>
        <p:sp>
          <p:nvSpPr>
            <p:cNvPr id="8" name="TextBox 8"/>
            <p:cNvSpPr txBox="1"/>
            <p:nvPr/>
          </p:nvSpPr>
          <p:spPr>
            <a:xfrm>
              <a:off x="0" y="1507823"/>
              <a:ext cx="7747322" cy="2407738"/>
            </a:xfrm>
            <a:prstGeom prst="rect">
              <a:avLst/>
            </a:prstGeom>
          </p:spPr>
          <p:txBody>
            <a:bodyPr lIns="0" tIns="0" rIns="0" bIns="0" rtlCol="0" anchor="t">
              <a:spAutoFit/>
            </a:bodyPr>
            <a:lstStyle/>
            <a:p>
              <a:pPr>
                <a:lnSpc>
                  <a:spcPts val="2800"/>
                </a:lnSpc>
              </a:pPr>
              <a:r>
                <a:rPr lang="en-US" sz="2000">
                  <a:solidFill>
                    <a:srgbClr val="1A1B18"/>
                  </a:solidFill>
                  <a:latin typeface="Overpass Light"/>
                </a:rPr>
                <a:t>Easy user interface of the blog was achieved by using bold, more colourful and bright clickable buttons for this site. Using a navigation bar at the top made navigating to different sections of blog very easy.</a:t>
              </a:r>
            </a:p>
          </p:txBody>
        </p:sp>
      </p:grpSp>
      <p:grpSp>
        <p:nvGrpSpPr>
          <p:cNvPr id="9" name="Group 9"/>
          <p:cNvGrpSpPr/>
          <p:nvPr/>
        </p:nvGrpSpPr>
        <p:grpSpPr>
          <a:xfrm>
            <a:off x="12042142" y="5267680"/>
            <a:ext cx="5667617" cy="3702990"/>
            <a:chOff x="0" y="-85725"/>
            <a:chExt cx="7556822" cy="4937320"/>
          </a:xfrm>
        </p:grpSpPr>
        <p:sp>
          <p:nvSpPr>
            <p:cNvPr id="10" name="TextBox 10"/>
            <p:cNvSpPr txBox="1"/>
            <p:nvPr/>
          </p:nvSpPr>
          <p:spPr>
            <a:xfrm>
              <a:off x="0" y="-85725"/>
              <a:ext cx="7556822" cy="1139839"/>
            </a:xfrm>
            <a:prstGeom prst="rect">
              <a:avLst/>
            </a:prstGeom>
          </p:spPr>
          <p:txBody>
            <a:bodyPr lIns="0" tIns="0" rIns="0" bIns="0" rtlCol="0" anchor="t">
              <a:spAutoFit/>
            </a:bodyPr>
            <a:lstStyle/>
            <a:p>
              <a:pPr>
                <a:lnSpc>
                  <a:spcPts val="3250"/>
                </a:lnSpc>
              </a:pPr>
              <a:r>
                <a:rPr lang="en-US" sz="2500" spc="-37">
                  <a:solidFill>
                    <a:srgbClr val="1A1B18"/>
                  </a:solidFill>
                  <a:latin typeface="Overpass Light Bold"/>
                </a:rPr>
                <a:t>We successfully created a blog with an eye-catchy design</a:t>
              </a:r>
            </a:p>
          </p:txBody>
        </p:sp>
        <p:sp>
          <p:nvSpPr>
            <p:cNvPr id="11" name="TextBox 11"/>
            <p:cNvSpPr txBox="1"/>
            <p:nvPr/>
          </p:nvSpPr>
          <p:spPr>
            <a:xfrm>
              <a:off x="0" y="1517348"/>
              <a:ext cx="7556822" cy="3334247"/>
            </a:xfrm>
            <a:prstGeom prst="rect">
              <a:avLst/>
            </a:prstGeom>
          </p:spPr>
          <p:txBody>
            <a:bodyPr lIns="0" tIns="0" rIns="0" bIns="0" rtlCol="0" anchor="t">
              <a:spAutoFit/>
            </a:bodyPr>
            <a:lstStyle/>
            <a:p>
              <a:pPr>
                <a:lnSpc>
                  <a:spcPts val="2799"/>
                </a:lnSpc>
              </a:pPr>
              <a:r>
                <a:rPr lang="en-US" sz="2000" dirty="0">
                  <a:solidFill>
                    <a:srgbClr val="1A1B18"/>
                  </a:solidFill>
                  <a:latin typeface="Overpass Light"/>
                </a:rPr>
                <a:t>With the help of MATERIALIZE CSS Frameworks and jQuery, a very good design of the website was achieved. </a:t>
              </a:r>
            </a:p>
            <a:p>
              <a:pPr>
                <a:lnSpc>
                  <a:spcPts val="2799"/>
                </a:lnSpc>
              </a:pPr>
              <a:r>
                <a:rPr lang="en-US" sz="1999" dirty="0">
                  <a:solidFill>
                    <a:srgbClr val="1A1B18"/>
                  </a:solidFill>
                  <a:latin typeface="Overpass Light"/>
                </a:rPr>
                <a:t>We have included bright and colorful buttons along with Google's material icons.</a:t>
              </a:r>
            </a:p>
            <a:p>
              <a:pPr>
                <a:lnSpc>
                  <a:spcPts val="2800"/>
                </a:lnSpc>
              </a:pPr>
              <a:r>
                <a:rPr lang="en-US" sz="1999" dirty="0">
                  <a:solidFill>
                    <a:srgbClr val="1A1B18"/>
                  </a:solidFill>
                  <a:latin typeface="Overpass Light"/>
                </a:rPr>
                <a:t>Also we have included lots of other features like sweet scrolling, modals, tabs, cards etc.</a:t>
              </a:r>
            </a:p>
          </p:txBody>
        </p:sp>
      </p:grpSp>
      <p:grpSp>
        <p:nvGrpSpPr>
          <p:cNvPr id="12" name="Group 12"/>
          <p:cNvGrpSpPr/>
          <p:nvPr/>
        </p:nvGrpSpPr>
        <p:grpSpPr>
          <a:xfrm>
            <a:off x="838200" y="1028700"/>
            <a:ext cx="907930" cy="907930"/>
            <a:chOff x="0" y="0"/>
            <a:chExt cx="1210574" cy="1210574"/>
          </a:xfrm>
        </p:grpSpPr>
        <p:grpSp>
          <p:nvGrpSpPr>
            <p:cNvPr id="13" name="Group 13"/>
            <p:cNvGrpSpPr/>
            <p:nvPr/>
          </p:nvGrpSpPr>
          <p:grpSpPr>
            <a:xfrm>
              <a:off x="0" y="0"/>
              <a:ext cx="1210574" cy="1210574"/>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15" name="TextBox 15"/>
            <p:cNvSpPr txBox="1"/>
            <p:nvPr/>
          </p:nvSpPr>
          <p:spPr>
            <a:xfrm>
              <a:off x="241518" y="321121"/>
              <a:ext cx="727537"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V</a:t>
              </a:r>
            </a:p>
          </p:txBody>
        </p:sp>
      </p:grpSp>
      <p:sp>
        <p:nvSpPr>
          <p:cNvPr id="16" name="AutoShape 16"/>
          <p:cNvSpPr/>
          <p:nvPr/>
        </p:nvSpPr>
        <p:spPr>
          <a:xfrm>
            <a:off x="2518300" y="1028700"/>
            <a:ext cx="28575" cy="8229600"/>
          </a:xfrm>
          <a:prstGeom prst="rect">
            <a:avLst/>
          </a:prstGeom>
          <a:solidFill>
            <a:srgbClr val="CDA63C"/>
          </a:solidFill>
        </p:spPr>
      </p:sp>
      <p:pic>
        <p:nvPicPr>
          <p:cNvPr id="17" name="Picture 1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192875" y="1326480"/>
            <a:ext cx="420642" cy="382784"/>
          </a:xfrm>
          <a:prstGeom prst="rect">
            <a:avLst/>
          </a:prstGeom>
        </p:spPr>
      </p:pic>
      <p:pic>
        <p:nvPicPr>
          <p:cNvPr id="18" name="Picture 1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403196" y="5331974"/>
            <a:ext cx="420642" cy="382784"/>
          </a:xfrm>
          <a:prstGeom prst="rect">
            <a:avLst/>
          </a:prstGeom>
        </p:spPr>
      </p:pic>
      <p:grpSp>
        <p:nvGrpSpPr>
          <p:cNvPr id="19" name="Group 19"/>
          <p:cNvGrpSpPr/>
          <p:nvPr/>
        </p:nvGrpSpPr>
        <p:grpSpPr>
          <a:xfrm rot="5400000">
            <a:off x="814423" y="8671463"/>
            <a:ext cx="955485" cy="218188"/>
            <a:chOff x="0" y="0"/>
            <a:chExt cx="1273980" cy="290918"/>
          </a:xfrm>
        </p:grpSpPr>
        <p:grpSp>
          <p:nvGrpSpPr>
            <p:cNvPr id="20" name="Group 20"/>
            <p:cNvGrpSpPr>
              <a:grpSpLocks noChangeAspect="1"/>
            </p:cNvGrpSpPr>
            <p:nvPr/>
          </p:nvGrpSpPr>
          <p:grpSpPr>
            <a:xfrm>
              <a:off x="983062" y="0"/>
              <a:ext cx="290918" cy="290918"/>
              <a:chOff x="0" y="0"/>
              <a:chExt cx="1708150" cy="1708150"/>
            </a:xfrm>
          </p:grpSpPr>
          <p:sp>
            <p:nvSpPr>
              <p:cNvPr id="21" name="Freeform 2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22" name="Group 22"/>
            <p:cNvGrpSpPr>
              <a:grpSpLocks noChangeAspect="1"/>
            </p:cNvGrpSpPr>
            <p:nvPr/>
          </p:nvGrpSpPr>
          <p:grpSpPr>
            <a:xfrm>
              <a:off x="0" y="0"/>
              <a:ext cx="290918" cy="290918"/>
              <a:chOff x="0" y="0"/>
              <a:chExt cx="1708150" cy="1708150"/>
            </a:xfrm>
          </p:grpSpPr>
          <p:sp>
            <p:nvSpPr>
              <p:cNvPr id="23" name="Freeform 23"/>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24" name="Group 24"/>
            <p:cNvGrpSpPr/>
            <p:nvPr/>
          </p:nvGrpSpPr>
          <p:grpSpPr>
            <a:xfrm>
              <a:off x="493118" y="1587"/>
              <a:ext cx="287744" cy="287744"/>
              <a:chOff x="0" y="0"/>
              <a:chExt cx="6350000" cy="6350000"/>
            </a:xfrm>
          </p:grpSpPr>
          <p:sp>
            <p:nvSpPr>
              <p:cNvPr id="25" name="Freeform 2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pic>
        <p:nvPicPr>
          <p:cNvPr id="26" name="Picture 2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2747397" y="2794815"/>
            <a:ext cx="420642" cy="3827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E7E0"/>
        </a:solidFill>
        <a:effectLst/>
      </p:bgPr>
    </p:bg>
    <p:spTree>
      <p:nvGrpSpPr>
        <p:cNvPr id="1" name=""/>
        <p:cNvGrpSpPr/>
        <p:nvPr/>
      </p:nvGrpSpPr>
      <p:grpSpPr>
        <a:xfrm>
          <a:off x="0" y="0"/>
          <a:ext cx="0" cy="0"/>
          <a:chOff x="0" y="0"/>
          <a:chExt cx="0" cy="0"/>
        </a:xfrm>
      </p:grpSpPr>
      <p:grpSp>
        <p:nvGrpSpPr>
          <p:cNvPr id="2" name="Group 2"/>
          <p:cNvGrpSpPr/>
          <p:nvPr/>
        </p:nvGrpSpPr>
        <p:grpSpPr>
          <a:xfrm>
            <a:off x="574735" y="574735"/>
            <a:ext cx="907930" cy="907930"/>
            <a:chOff x="0" y="0"/>
            <a:chExt cx="1210574" cy="1210574"/>
          </a:xfrm>
        </p:grpSpPr>
        <p:grpSp>
          <p:nvGrpSpPr>
            <p:cNvPr id="3" name="Group 3"/>
            <p:cNvGrpSpPr/>
            <p:nvPr/>
          </p:nvGrpSpPr>
          <p:grpSpPr>
            <a:xfrm>
              <a:off x="0" y="0"/>
              <a:ext cx="1210574" cy="1210574"/>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5" name="TextBox 5"/>
            <p:cNvSpPr txBox="1"/>
            <p:nvPr/>
          </p:nvSpPr>
          <p:spPr>
            <a:xfrm>
              <a:off x="152509" y="321121"/>
              <a:ext cx="905555"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XI</a:t>
              </a:r>
            </a:p>
          </p:txBody>
        </p:sp>
      </p:grpSp>
      <p:sp>
        <p:nvSpPr>
          <p:cNvPr id="6" name="AutoShape 6"/>
          <p:cNvSpPr/>
          <p:nvPr/>
        </p:nvSpPr>
        <p:spPr>
          <a:xfrm rot="-10800000">
            <a:off x="15994824" y="1028700"/>
            <a:ext cx="28575" cy="8229600"/>
          </a:xfrm>
          <a:prstGeom prst="rect">
            <a:avLst/>
          </a:prstGeom>
          <a:solidFill>
            <a:srgbClr val="CDA63C"/>
          </a:solidFill>
        </p:spPr>
      </p:sp>
      <p:grpSp>
        <p:nvGrpSpPr>
          <p:cNvPr id="7" name="Group 7"/>
          <p:cNvGrpSpPr/>
          <p:nvPr/>
        </p:nvGrpSpPr>
        <p:grpSpPr>
          <a:xfrm rot="5400000">
            <a:off x="16613342" y="8671463"/>
            <a:ext cx="955485" cy="218188"/>
            <a:chOff x="0" y="0"/>
            <a:chExt cx="1273980" cy="290918"/>
          </a:xfrm>
        </p:grpSpPr>
        <p:grpSp>
          <p:nvGrpSpPr>
            <p:cNvPr id="8" name="Group 8"/>
            <p:cNvGrpSpPr>
              <a:grpSpLocks noChangeAspect="1"/>
            </p:cNvGrpSpPr>
            <p:nvPr/>
          </p:nvGrpSpPr>
          <p:grpSpPr>
            <a:xfrm>
              <a:off x="983062" y="0"/>
              <a:ext cx="290918" cy="290918"/>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0" name="Group 10"/>
            <p:cNvGrpSpPr>
              <a:grpSpLocks noChangeAspect="1"/>
            </p:cNvGrpSpPr>
            <p:nvPr/>
          </p:nvGrpSpPr>
          <p:grpSpPr>
            <a:xfrm>
              <a:off x="0" y="0"/>
              <a:ext cx="290918" cy="290918"/>
              <a:chOff x="0" y="0"/>
              <a:chExt cx="1708150" cy="1708150"/>
            </a:xfrm>
          </p:grpSpPr>
          <p:sp>
            <p:nvSpPr>
              <p:cNvPr id="11" name="Freeform 1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2" name="Group 12"/>
            <p:cNvGrpSpPr/>
            <p:nvPr/>
          </p:nvGrpSpPr>
          <p:grpSpPr>
            <a:xfrm>
              <a:off x="493118" y="1587"/>
              <a:ext cx="287744" cy="287744"/>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pic>
        <p:nvPicPr>
          <p:cNvPr id="14" name="Picture 14"/>
          <p:cNvPicPr>
            <a:picLocks noChangeAspect="1"/>
          </p:cNvPicPr>
          <p:nvPr/>
        </p:nvPicPr>
        <p:blipFill>
          <a:blip r:embed="rId2"/>
          <a:srcRect/>
          <a:stretch>
            <a:fillRect/>
          </a:stretch>
        </p:blipFill>
        <p:spPr>
          <a:xfrm>
            <a:off x="574735" y="1804280"/>
            <a:ext cx="5600399" cy="3070885"/>
          </a:xfrm>
          <a:prstGeom prst="rect">
            <a:avLst/>
          </a:prstGeom>
        </p:spPr>
      </p:pic>
      <p:pic>
        <p:nvPicPr>
          <p:cNvPr id="15" name="Picture 15"/>
          <p:cNvPicPr>
            <a:picLocks noChangeAspect="1"/>
          </p:cNvPicPr>
          <p:nvPr/>
        </p:nvPicPr>
        <p:blipFill>
          <a:blip r:embed="rId3"/>
          <a:srcRect r="3090"/>
          <a:stretch>
            <a:fillRect/>
          </a:stretch>
        </p:blipFill>
        <p:spPr>
          <a:xfrm>
            <a:off x="8844826" y="1804280"/>
            <a:ext cx="5427300" cy="3070885"/>
          </a:xfrm>
          <a:prstGeom prst="rect">
            <a:avLst/>
          </a:prstGeom>
        </p:spPr>
      </p:pic>
      <p:pic>
        <p:nvPicPr>
          <p:cNvPr id="16" name="Picture 16"/>
          <p:cNvPicPr>
            <a:picLocks noChangeAspect="1"/>
          </p:cNvPicPr>
          <p:nvPr/>
        </p:nvPicPr>
        <p:blipFill>
          <a:blip r:embed="rId4"/>
          <a:srcRect/>
          <a:stretch>
            <a:fillRect/>
          </a:stretch>
        </p:blipFill>
        <p:spPr>
          <a:xfrm>
            <a:off x="574735" y="6187415"/>
            <a:ext cx="5600399" cy="3070885"/>
          </a:xfrm>
          <a:prstGeom prst="rect">
            <a:avLst/>
          </a:prstGeom>
        </p:spPr>
      </p:pic>
      <p:pic>
        <p:nvPicPr>
          <p:cNvPr id="17" name="Picture 17"/>
          <p:cNvPicPr>
            <a:picLocks noChangeAspect="1"/>
          </p:cNvPicPr>
          <p:nvPr/>
        </p:nvPicPr>
        <p:blipFill>
          <a:blip r:embed="rId5"/>
          <a:srcRect l="4462" b="707"/>
          <a:stretch>
            <a:fillRect/>
          </a:stretch>
        </p:blipFill>
        <p:spPr>
          <a:xfrm>
            <a:off x="8844826" y="6165372"/>
            <a:ext cx="5427300" cy="3092928"/>
          </a:xfrm>
          <a:prstGeom prst="rect">
            <a:avLst/>
          </a:prstGeom>
        </p:spPr>
      </p:pic>
      <p:sp>
        <p:nvSpPr>
          <p:cNvPr id="18" name="TextBox 18"/>
          <p:cNvSpPr txBox="1"/>
          <p:nvPr/>
        </p:nvSpPr>
        <p:spPr>
          <a:xfrm>
            <a:off x="5183917" y="783031"/>
            <a:ext cx="6814823" cy="472287"/>
          </a:xfrm>
          <a:prstGeom prst="rect">
            <a:avLst/>
          </a:prstGeom>
        </p:spPr>
        <p:txBody>
          <a:bodyPr lIns="0" tIns="0" rIns="0" bIns="0" rtlCol="0" anchor="t">
            <a:spAutoFit/>
          </a:bodyPr>
          <a:lstStyle/>
          <a:p>
            <a:pPr>
              <a:lnSpc>
                <a:spcPts val="3750"/>
              </a:lnSpc>
            </a:pPr>
            <a:r>
              <a:rPr lang="en-US" sz="3000" spc="-45">
                <a:solidFill>
                  <a:srgbClr val="1A1B18"/>
                </a:solidFill>
                <a:latin typeface="Cormorant Garamond Bold Bold"/>
              </a:rPr>
              <a:t>Few Images of our completed Project.</a:t>
            </a:r>
          </a:p>
        </p:txBody>
      </p:sp>
      <p:sp>
        <p:nvSpPr>
          <p:cNvPr id="19" name="TextBox 19"/>
          <p:cNvSpPr txBox="1"/>
          <p:nvPr/>
        </p:nvSpPr>
        <p:spPr>
          <a:xfrm>
            <a:off x="574735" y="5257765"/>
            <a:ext cx="6461469" cy="472287"/>
          </a:xfrm>
          <a:prstGeom prst="rect">
            <a:avLst/>
          </a:prstGeom>
        </p:spPr>
        <p:txBody>
          <a:bodyPr lIns="0" tIns="0" rIns="0" bIns="0" rtlCol="0" anchor="t">
            <a:spAutoFit/>
          </a:bodyPr>
          <a:lstStyle/>
          <a:p>
            <a:pPr>
              <a:lnSpc>
                <a:spcPts val="3750"/>
              </a:lnSpc>
            </a:pPr>
            <a:r>
              <a:rPr lang="en-US" sz="3000" spc="-45">
                <a:solidFill>
                  <a:srgbClr val="1A1B18"/>
                </a:solidFill>
                <a:latin typeface="Cormorant Garamond Bold Bold"/>
              </a:rPr>
              <a:t>The Home page.</a:t>
            </a:r>
          </a:p>
        </p:txBody>
      </p:sp>
      <p:sp>
        <p:nvSpPr>
          <p:cNvPr id="20" name="TextBox 20"/>
          <p:cNvSpPr txBox="1"/>
          <p:nvPr/>
        </p:nvSpPr>
        <p:spPr>
          <a:xfrm>
            <a:off x="8844826" y="5257765"/>
            <a:ext cx="6215684" cy="472287"/>
          </a:xfrm>
          <a:prstGeom prst="rect">
            <a:avLst/>
          </a:prstGeom>
        </p:spPr>
        <p:txBody>
          <a:bodyPr lIns="0" tIns="0" rIns="0" bIns="0" rtlCol="0" anchor="t">
            <a:spAutoFit/>
          </a:bodyPr>
          <a:lstStyle/>
          <a:p>
            <a:pPr>
              <a:lnSpc>
                <a:spcPts val="3750"/>
              </a:lnSpc>
            </a:pPr>
            <a:r>
              <a:rPr lang="en-US" sz="3000" spc="-45">
                <a:solidFill>
                  <a:srgbClr val="1A1B18"/>
                </a:solidFill>
                <a:latin typeface="Cormorant Garamond Bold Bold"/>
              </a:rPr>
              <a:t>Food Gallery Section.</a:t>
            </a:r>
          </a:p>
        </p:txBody>
      </p:sp>
      <p:sp>
        <p:nvSpPr>
          <p:cNvPr id="21" name="TextBox 21"/>
          <p:cNvSpPr txBox="1"/>
          <p:nvPr/>
        </p:nvSpPr>
        <p:spPr>
          <a:xfrm>
            <a:off x="574735" y="9424295"/>
            <a:ext cx="5600399" cy="472287"/>
          </a:xfrm>
          <a:prstGeom prst="rect">
            <a:avLst/>
          </a:prstGeom>
        </p:spPr>
        <p:txBody>
          <a:bodyPr lIns="0" tIns="0" rIns="0" bIns="0" rtlCol="0" anchor="t">
            <a:spAutoFit/>
          </a:bodyPr>
          <a:lstStyle/>
          <a:p>
            <a:pPr>
              <a:lnSpc>
                <a:spcPts val="3750"/>
              </a:lnSpc>
            </a:pPr>
            <a:r>
              <a:rPr lang="en-US" sz="3000" spc="-45">
                <a:solidFill>
                  <a:srgbClr val="1A1B18"/>
                </a:solidFill>
                <a:latin typeface="Cormorant Garamond Bold Bold"/>
              </a:rPr>
              <a:t>Login Form</a:t>
            </a:r>
          </a:p>
        </p:txBody>
      </p:sp>
      <p:sp>
        <p:nvSpPr>
          <p:cNvPr id="22" name="TextBox 22"/>
          <p:cNvSpPr txBox="1"/>
          <p:nvPr/>
        </p:nvSpPr>
        <p:spPr>
          <a:xfrm>
            <a:off x="8844826" y="9424295"/>
            <a:ext cx="5987441" cy="472287"/>
          </a:xfrm>
          <a:prstGeom prst="rect">
            <a:avLst/>
          </a:prstGeom>
        </p:spPr>
        <p:txBody>
          <a:bodyPr lIns="0" tIns="0" rIns="0" bIns="0" rtlCol="0" anchor="t">
            <a:spAutoFit/>
          </a:bodyPr>
          <a:lstStyle/>
          <a:p>
            <a:pPr>
              <a:lnSpc>
                <a:spcPts val="3750"/>
              </a:lnSpc>
            </a:pPr>
            <a:r>
              <a:rPr lang="en-US" sz="3000" spc="-45">
                <a:solidFill>
                  <a:srgbClr val="1A1B18"/>
                </a:solidFill>
                <a:latin typeface="Cormorant Garamond Bold Bold"/>
              </a:rPr>
              <a:t>Post Recipe Form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AutoShape 2"/>
          <p:cNvSpPr/>
          <p:nvPr/>
        </p:nvSpPr>
        <p:spPr>
          <a:xfrm>
            <a:off x="2232550" y="1028700"/>
            <a:ext cx="28575" cy="8229600"/>
          </a:xfrm>
          <a:prstGeom prst="rect">
            <a:avLst/>
          </a:prstGeom>
          <a:solidFill>
            <a:srgbClr val="CDA63C"/>
          </a:solidFill>
        </p:spPr>
      </p:sp>
      <p:sp>
        <p:nvSpPr>
          <p:cNvPr id="3" name="TextBox 3"/>
          <p:cNvSpPr txBox="1"/>
          <p:nvPr/>
        </p:nvSpPr>
        <p:spPr>
          <a:xfrm>
            <a:off x="3215415" y="1096296"/>
            <a:ext cx="5819030" cy="1357329"/>
          </a:xfrm>
          <a:prstGeom prst="rect">
            <a:avLst/>
          </a:prstGeom>
        </p:spPr>
        <p:txBody>
          <a:bodyPr lIns="0" tIns="0" rIns="0" bIns="0" rtlCol="0" anchor="t">
            <a:spAutoFit/>
          </a:bodyPr>
          <a:lstStyle/>
          <a:p>
            <a:pPr>
              <a:lnSpc>
                <a:spcPts val="10450"/>
              </a:lnSpc>
            </a:pPr>
            <a:r>
              <a:rPr lang="en-US" sz="9500">
                <a:solidFill>
                  <a:srgbClr val="1A1B18"/>
                </a:solidFill>
                <a:latin typeface="Cormorant Garamond Bold Bold"/>
              </a:rPr>
              <a:t>Conclusion</a:t>
            </a:r>
          </a:p>
        </p:txBody>
      </p:sp>
      <p:grpSp>
        <p:nvGrpSpPr>
          <p:cNvPr id="4" name="Group 4"/>
          <p:cNvGrpSpPr/>
          <p:nvPr/>
        </p:nvGrpSpPr>
        <p:grpSpPr>
          <a:xfrm>
            <a:off x="3324970" y="2698553"/>
            <a:ext cx="5819030" cy="3883808"/>
            <a:chOff x="0" y="0"/>
            <a:chExt cx="7758707" cy="5178411"/>
          </a:xfrm>
        </p:grpSpPr>
        <p:sp>
          <p:nvSpPr>
            <p:cNvPr id="5" name="AutoShape 5"/>
            <p:cNvSpPr/>
            <p:nvPr/>
          </p:nvSpPr>
          <p:spPr>
            <a:xfrm>
              <a:off x="0" y="0"/>
              <a:ext cx="7758707" cy="34186"/>
            </a:xfrm>
            <a:prstGeom prst="rect">
              <a:avLst/>
            </a:prstGeom>
            <a:solidFill>
              <a:srgbClr val="CDA63C"/>
            </a:solidFill>
          </p:spPr>
        </p:sp>
        <p:sp>
          <p:nvSpPr>
            <p:cNvPr id="6" name="AutoShape 6"/>
            <p:cNvSpPr/>
            <p:nvPr/>
          </p:nvSpPr>
          <p:spPr>
            <a:xfrm>
              <a:off x="0" y="1270000"/>
              <a:ext cx="7758707" cy="34186"/>
            </a:xfrm>
            <a:prstGeom prst="rect">
              <a:avLst/>
            </a:prstGeom>
            <a:solidFill>
              <a:srgbClr val="CDA63C"/>
            </a:solidFill>
          </p:spPr>
        </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396903"/>
              <a:ext cx="560856" cy="510379"/>
            </a:xfrm>
            <a:prstGeom prst="rect">
              <a:avLst/>
            </a:prstGeom>
          </p:spPr>
        </p:pic>
        <p:sp>
          <p:nvSpPr>
            <p:cNvPr id="8" name="TextBox 8"/>
            <p:cNvSpPr txBox="1"/>
            <p:nvPr/>
          </p:nvSpPr>
          <p:spPr>
            <a:xfrm>
              <a:off x="814856" y="313423"/>
              <a:ext cx="6943851" cy="591615"/>
            </a:xfrm>
            <a:prstGeom prst="rect">
              <a:avLst/>
            </a:prstGeom>
          </p:spPr>
          <p:txBody>
            <a:bodyPr lIns="0" tIns="0" rIns="0" bIns="0" rtlCol="0" anchor="t">
              <a:spAutoFit/>
            </a:bodyPr>
            <a:lstStyle/>
            <a:p>
              <a:pPr>
                <a:lnSpc>
                  <a:spcPts val="3250"/>
                </a:lnSpc>
              </a:pPr>
              <a:r>
                <a:rPr lang="en-US" sz="2500" spc="-37" dirty="0">
                  <a:solidFill>
                    <a:srgbClr val="1A1B18"/>
                  </a:solidFill>
                  <a:latin typeface="Overpass Light Bold"/>
                </a:rPr>
                <a:t>Further Improvements of the Project</a:t>
              </a:r>
            </a:p>
          </p:txBody>
        </p:sp>
        <p:sp>
          <p:nvSpPr>
            <p:cNvPr id="9" name="TextBox 9"/>
            <p:cNvSpPr txBox="1"/>
            <p:nvPr/>
          </p:nvSpPr>
          <p:spPr>
            <a:xfrm>
              <a:off x="0" y="1822394"/>
              <a:ext cx="7758707" cy="3356017"/>
            </a:xfrm>
            <a:prstGeom prst="rect">
              <a:avLst/>
            </a:prstGeom>
          </p:spPr>
          <p:txBody>
            <a:bodyPr lIns="0" tIns="0" rIns="0" bIns="0" rtlCol="0" anchor="t">
              <a:spAutoFit/>
            </a:bodyPr>
            <a:lstStyle/>
            <a:p>
              <a:pPr>
                <a:lnSpc>
                  <a:spcPts val="2800"/>
                </a:lnSpc>
              </a:pPr>
              <a:r>
                <a:rPr lang="en-US" sz="2000" dirty="0">
                  <a:solidFill>
                    <a:srgbClr val="1A1B18"/>
                  </a:solidFill>
                  <a:latin typeface="Overpass Light"/>
                </a:rPr>
                <a:t>There is always room for improvements, a lots improvements can be done, like the blog can be made more interactive by adding a comment section where in the users can discuss their views on the food recipes, adding the like count for a particular food recipe, adding a recipe to their </a:t>
              </a:r>
              <a:r>
                <a:rPr lang="en-US" sz="2000" dirty="0" err="1">
                  <a:solidFill>
                    <a:srgbClr val="1A1B18"/>
                  </a:solidFill>
                  <a:latin typeface="Overpass Light"/>
                </a:rPr>
                <a:t>favourite</a:t>
              </a:r>
              <a:r>
                <a:rPr lang="en-US" sz="2000" dirty="0">
                  <a:solidFill>
                    <a:srgbClr val="1A1B18"/>
                  </a:solidFill>
                  <a:latin typeface="Overpass Light"/>
                </a:rPr>
                <a:t>-list and much more.</a:t>
              </a:r>
            </a:p>
          </p:txBody>
        </p:sp>
      </p:grpSp>
      <p:grpSp>
        <p:nvGrpSpPr>
          <p:cNvPr id="10" name="Group 10"/>
          <p:cNvGrpSpPr/>
          <p:nvPr/>
        </p:nvGrpSpPr>
        <p:grpSpPr>
          <a:xfrm>
            <a:off x="11440270" y="2698553"/>
            <a:ext cx="5819030" cy="3883808"/>
            <a:chOff x="0" y="0"/>
            <a:chExt cx="7758707" cy="5178411"/>
          </a:xfrm>
        </p:grpSpPr>
        <p:pic>
          <p:nvPicPr>
            <p:cNvPr id="11" name="Picture 11"/>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396903"/>
              <a:ext cx="560856" cy="510379"/>
            </a:xfrm>
            <a:prstGeom prst="rect">
              <a:avLst/>
            </a:prstGeom>
          </p:spPr>
        </p:pic>
        <p:sp>
          <p:nvSpPr>
            <p:cNvPr id="12" name="AutoShape 12"/>
            <p:cNvSpPr/>
            <p:nvPr/>
          </p:nvSpPr>
          <p:spPr>
            <a:xfrm>
              <a:off x="0" y="0"/>
              <a:ext cx="7758707" cy="34186"/>
            </a:xfrm>
            <a:prstGeom prst="rect">
              <a:avLst/>
            </a:prstGeom>
            <a:solidFill>
              <a:srgbClr val="CDA63C"/>
            </a:solidFill>
          </p:spPr>
        </p:sp>
        <p:sp>
          <p:nvSpPr>
            <p:cNvPr id="13" name="TextBox 13"/>
            <p:cNvSpPr txBox="1"/>
            <p:nvPr/>
          </p:nvSpPr>
          <p:spPr>
            <a:xfrm>
              <a:off x="814856" y="313423"/>
              <a:ext cx="6943851" cy="591615"/>
            </a:xfrm>
            <a:prstGeom prst="rect">
              <a:avLst/>
            </a:prstGeom>
          </p:spPr>
          <p:txBody>
            <a:bodyPr lIns="0" tIns="0" rIns="0" bIns="0" rtlCol="0" anchor="t">
              <a:spAutoFit/>
            </a:bodyPr>
            <a:lstStyle/>
            <a:p>
              <a:pPr>
                <a:lnSpc>
                  <a:spcPts val="3250"/>
                </a:lnSpc>
              </a:pPr>
              <a:r>
                <a:rPr lang="en-US" sz="2500" spc="-37" dirty="0">
                  <a:solidFill>
                    <a:srgbClr val="1A1B18"/>
                  </a:solidFill>
                  <a:latin typeface="Overpass Light Bold"/>
                </a:rPr>
                <a:t>Functioning of the site.</a:t>
              </a:r>
            </a:p>
          </p:txBody>
        </p:sp>
        <p:sp>
          <p:nvSpPr>
            <p:cNvPr id="14" name="TextBox 14"/>
            <p:cNvSpPr txBox="1"/>
            <p:nvPr/>
          </p:nvSpPr>
          <p:spPr>
            <a:xfrm>
              <a:off x="0" y="1831919"/>
              <a:ext cx="7758707" cy="3346492"/>
            </a:xfrm>
            <a:prstGeom prst="rect">
              <a:avLst/>
            </a:prstGeom>
          </p:spPr>
          <p:txBody>
            <a:bodyPr lIns="0" tIns="0" rIns="0" bIns="0" rtlCol="0" anchor="t">
              <a:spAutoFit/>
            </a:bodyPr>
            <a:lstStyle/>
            <a:p>
              <a:pPr>
                <a:lnSpc>
                  <a:spcPts val="2799"/>
                </a:lnSpc>
              </a:pPr>
              <a:r>
                <a:rPr lang="en-US" sz="2000" dirty="0">
                  <a:solidFill>
                    <a:srgbClr val="1A1B18"/>
                  </a:solidFill>
                  <a:latin typeface="Overpass Light"/>
                </a:rPr>
                <a:t>We were able to build a full functioning mini food-blog. Cloud databases such a </a:t>
              </a:r>
              <a:r>
                <a:rPr lang="en-US" sz="2000" dirty="0" err="1">
                  <a:solidFill>
                    <a:srgbClr val="1A1B18"/>
                  </a:solidFill>
                  <a:latin typeface="Overpass Light"/>
                </a:rPr>
                <a:t>Firestore</a:t>
              </a:r>
              <a:r>
                <a:rPr lang="en-US" sz="2000" dirty="0">
                  <a:solidFill>
                    <a:srgbClr val="1A1B18"/>
                  </a:solidFill>
                  <a:latin typeface="Overpass Light"/>
                </a:rPr>
                <a:t> database, IBM database </a:t>
              </a:r>
              <a:r>
                <a:rPr lang="en-US" sz="2000" dirty="0" err="1">
                  <a:solidFill>
                    <a:srgbClr val="1A1B18"/>
                  </a:solidFill>
                  <a:latin typeface="Overpass Light"/>
                </a:rPr>
                <a:t>etc</a:t>
              </a:r>
              <a:r>
                <a:rPr lang="en-US" sz="2000" dirty="0">
                  <a:solidFill>
                    <a:srgbClr val="1A1B18"/>
                  </a:solidFill>
                  <a:latin typeface="Overpass Light"/>
                </a:rPr>
                <a:t>, were more efficient and better</a:t>
              </a:r>
            </a:p>
            <a:p>
              <a:pPr>
                <a:lnSpc>
                  <a:spcPts val="2799"/>
                </a:lnSpc>
              </a:pPr>
              <a:r>
                <a:rPr lang="en-US" sz="2000" dirty="0">
                  <a:solidFill>
                    <a:srgbClr val="1A1B18"/>
                  </a:solidFill>
                  <a:latin typeface="Overpass Light"/>
                </a:rPr>
                <a:t>options to build this mini-project, but we indeed had to demonstrate the concepts which we learnt in the classes, so we chose to host the database</a:t>
              </a:r>
            </a:p>
            <a:p>
              <a:pPr>
                <a:lnSpc>
                  <a:spcPts val="2800"/>
                </a:lnSpc>
              </a:pPr>
              <a:r>
                <a:rPr lang="en-US" sz="2000" dirty="0">
                  <a:solidFill>
                    <a:srgbClr val="1A1B18"/>
                  </a:solidFill>
                  <a:latin typeface="Overpass Light"/>
                </a:rPr>
                <a:t>locally.</a:t>
              </a:r>
            </a:p>
          </p:txBody>
        </p:sp>
        <p:sp>
          <p:nvSpPr>
            <p:cNvPr id="15" name="AutoShape 15"/>
            <p:cNvSpPr/>
            <p:nvPr/>
          </p:nvSpPr>
          <p:spPr>
            <a:xfrm>
              <a:off x="0" y="1270000"/>
              <a:ext cx="7758707" cy="34186"/>
            </a:xfrm>
            <a:prstGeom prst="rect">
              <a:avLst/>
            </a:prstGeom>
            <a:solidFill>
              <a:srgbClr val="CDA63C"/>
            </a:solidFill>
          </p:spPr>
        </p:sp>
      </p:grpSp>
      <p:grpSp>
        <p:nvGrpSpPr>
          <p:cNvPr id="16" name="Group 16"/>
          <p:cNvGrpSpPr/>
          <p:nvPr/>
        </p:nvGrpSpPr>
        <p:grpSpPr>
          <a:xfrm>
            <a:off x="11440270" y="6944787"/>
            <a:ext cx="5819030" cy="3172599"/>
            <a:chOff x="0" y="0"/>
            <a:chExt cx="7758707" cy="4230132"/>
          </a:xfrm>
        </p:grpSpPr>
        <p:sp>
          <p:nvSpPr>
            <p:cNvPr id="17" name="AutoShape 17"/>
            <p:cNvSpPr/>
            <p:nvPr/>
          </p:nvSpPr>
          <p:spPr>
            <a:xfrm>
              <a:off x="0" y="0"/>
              <a:ext cx="7758707" cy="34186"/>
            </a:xfrm>
            <a:prstGeom prst="rect">
              <a:avLst/>
            </a:prstGeom>
            <a:solidFill>
              <a:srgbClr val="CDA63C"/>
            </a:solidFill>
          </p:spPr>
        </p:sp>
        <p:sp>
          <p:nvSpPr>
            <p:cNvPr id="18" name="AutoShape 18"/>
            <p:cNvSpPr/>
            <p:nvPr/>
          </p:nvSpPr>
          <p:spPr>
            <a:xfrm>
              <a:off x="0" y="1270000"/>
              <a:ext cx="7758707" cy="34186"/>
            </a:xfrm>
            <a:prstGeom prst="rect">
              <a:avLst/>
            </a:prstGeom>
            <a:solidFill>
              <a:srgbClr val="CDA63C"/>
            </a:solidFill>
          </p:spPr>
        </p:sp>
        <p:pic>
          <p:nvPicPr>
            <p:cNvPr id="19" name="Picture 1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396903"/>
              <a:ext cx="560856" cy="510379"/>
            </a:xfrm>
            <a:prstGeom prst="rect">
              <a:avLst/>
            </a:prstGeom>
          </p:spPr>
        </p:pic>
        <p:sp>
          <p:nvSpPr>
            <p:cNvPr id="20" name="TextBox 20"/>
            <p:cNvSpPr txBox="1"/>
            <p:nvPr/>
          </p:nvSpPr>
          <p:spPr>
            <a:xfrm>
              <a:off x="814856" y="313423"/>
              <a:ext cx="6943851" cy="591615"/>
            </a:xfrm>
            <a:prstGeom prst="rect">
              <a:avLst/>
            </a:prstGeom>
          </p:spPr>
          <p:txBody>
            <a:bodyPr lIns="0" tIns="0" rIns="0" bIns="0" rtlCol="0" anchor="t">
              <a:spAutoFit/>
            </a:bodyPr>
            <a:lstStyle/>
            <a:p>
              <a:pPr>
                <a:lnSpc>
                  <a:spcPts val="3250"/>
                </a:lnSpc>
              </a:pPr>
              <a:r>
                <a:rPr lang="en-US" sz="2500" spc="-37" dirty="0">
                  <a:solidFill>
                    <a:srgbClr val="1A1B18"/>
                  </a:solidFill>
                  <a:latin typeface="Overpass Light Bold"/>
                </a:rPr>
                <a:t>Final few words</a:t>
              </a:r>
            </a:p>
          </p:txBody>
        </p:sp>
        <p:sp>
          <p:nvSpPr>
            <p:cNvPr id="21" name="TextBox 21"/>
            <p:cNvSpPr txBox="1"/>
            <p:nvPr/>
          </p:nvSpPr>
          <p:spPr>
            <a:xfrm>
              <a:off x="0" y="1822394"/>
              <a:ext cx="7758707" cy="2407738"/>
            </a:xfrm>
            <a:prstGeom prst="rect">
              <a:avLst/>
            </a:prstGeom>
          </p:spPr>
          <p:txBody>
            <a:bodyPr lIns="0" tIns="0" rIns="0" bIns="0" rtlCol="0" anchor="t">
              <a:spAutoFit/>
            </a:bodyPr>
            <a:lstStyle/>
            <a:p>
              <a:pPr>
                <a:lnSpc>
                  <a:spcPts val="2800"/>
                </a:lnSpc>
              </a:pPr>
              <a:r>
                <a:rPr lang="en-US" sz="2000" dirty="0">
                  <a:solidFill>
                    <a:srgbClr val="1A1B18"/>
                  </a:solidFill>
                  <a:latin typeface="Overpass Light"/>
                </a:rPr>
                <a:t>We made the website's design and layout as interactive as possible using the concepts that we have learnt in classes and using few of online frameworks. But has said before, there is always a room for improvement.</a:t>
              </a:r>
            </a:p>
          </p:txBody>
        </p:sp>
      </p:grpSp>
      <p:grpSp>
        <p:nvGrpSpPr>
          <p:cNvPr id="22" name="Group 22"/>
          <p:cNvGrpSpPr/>
          <p:nvPr/>
        </p:nvGrpSpPr>
        <p:grpSpPr>
          <a:xfrm>
            <a:off x="3215415" y="6944787"/>
            <a:ext cx="5819030" cy="2461390"/>
            <a:chOff x="0" y="0"/>
            <a:chExt cx="7758707" cy="3281854"/>
          </a:xfrm>
        </p:grpSpPr>
        <p:sp>
          <p:nvSpPr>
            <p:cNvPr id="23" name="AutoShape 23"/>
            <p:cNvSpPr/>
            <p:nvPr/>
          </p:nvSpPr>
          <p:spPr>
            <a:xfrm>
              <a:off x="0" y="0"/>
              <a:ext cx="7758707" cy="34186"/>
            </a:xfrm>
            <a:prstGeom prst="rect">
              <a:avLst/>
            </a:prstGeom>
            <a:solidFill>
              <a:srgbClr val="CDA63C"/>
            </a:solidFill>
          </p:spPr>
        </p:sp>
        <p:sp>
          <p:nvSpPr>
            <p:cNvPr id="24" name="AutoShape 24"/>
            <p:cNvSpPr/>
            <p:nvPr/>
          </p:nvSpPr>
          <p:spPr>
            <a:xfrm>
              <a:off x="0" y="1270000"/>
              <a:ext cx="7758707" cy="34186"/>
            </a:xfrm>
            <a:prstGeom prst="rect">
              <a:avLst/>
            </a:prstGeom>
            <a:solidFill>
              <a:srgbClr val="CDA63C"/>
            </a:solidFill>
          </p:spPr>
        </p:sp>
        <p:pic>
          <p:nvPicPr>
            <p:cNvPr id="25" name="Picture 2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0" y="396903"/>
              <a:ext cx="560856" cy="510379"/>
            </a:xfrm>
            <a:prstGeom prst="rect">
              <a:avLst/>
            </a:prstGeom>
          </p:spPr>
        </p:pic>
        <p:sp>
          <p:nvSpPr>
            <p:cNvPr id="26" name="TextBox 26"/>
            <p:cNvSpPr txBox="1"/>
            <p:nvPr/>
          </p:nvSpPr>
          <p:spPr>
            <a:xfrm>
              <a:off x="814856" y="313423"/>
              <a:ext cx="6943851" cy="591615"/>
            </a:xfrm>
            <a:prstGeom prst="rect">
              <a:avLst/>
            </a:prstGeom>
          </p:spPr>
          <p:txBody>
            <a:bodyPr lIns="0" tIns="0" rIns="0" bIns="0" rtlCol="0" anchor="t">
              <a:spAutoFit/>
            </a:bodyPr>
            <a:lstStyle/>
            <a:p>
              <a:pPr>
                <a:lnSpc>
                  <a:spcPts val="3250"/>
                </a:lnSpc>
              </a:pPr>
              <a:r>
                <a:rPr lang="en-US" sz="2500" spc="-37" dirty="0">
                  <a:solidFill>
                    <a:srgbClr val="1A1B18"/>
                  </a:solidFill>
                  <a:latin typeface="Overpass Light Bold"/>
                </a:rPr>
                <a:t>User's experience enhanced</a:t>
              </a:r>
            </a:p>
          </p:txBody>
        </p:sp>
        <p:sp>
          <p:nvSpPr>
            <p:cNvPr id="27" name="TextBox 27"/>
            <p:cNvSpPr txBox="1"/>
            <p:nvPr/>
          </p:nvSpPr>
          <p:spPr>
            <a:xfrm>
              <a:off x="0" y="1822394"/>
              <a:ext cx="7758707" cy="1459460"/>
            </a:xfrm>
            <a:prstGeom prst="rect">
              <a:avLst/>
            </a:prstGeom>
          </p:spPr>
          <p:txBody>
            <a:bodyPr lIns="0" tIns="0" rIns="0" bIns="0" rtlCol="0" anchor="t">
              <a:spAutoFit/>
            </a:bodyPr>
            <a:lstStyle/>
            <a:p>
              <a:pPr>
                <a:lnSpc>
                  <a:spcPts val="2800"/>
                </a:lnSpc>
              </a:pPr>
              <a:r>
                <a:rPr lang="en-US" sz="2000" dirty="0">
                  <a:solidFill>
                    <a:srgbClr val="1A1B18"/>
                  </a:solidFill>
                  <a:latin typeface="Overpass Light"/>
                </a:rPr>
                <a:t>The website is designed in such a way that it provides the user a very elegant and </a:t>
              </a:r>
              <a:r>
                <a:rPr lang="en-US" sz="2000" dirty="0" err="1">
                  <a:solidFill>
                    <a:srgbClr val="1A1B18"/>
                  </a:solidFill>
                  <a:latin typeface="Overpass Light"/>
                </a:rPr>
                <a:t>pleasent</a:t>
              </a:r>
              <a:r>
                <a:rPr lang="en-US" sz="2000" dirty="0">
                  <a:solidFill>
                    <a:srgbClr val="1A1B18"/>
                  </a:solidFill>
                  <a:latin typeface="Overpass Light"/>
                </a:rPr>
                <a:t> experience.</a:t>
              </a:r>
            </a:p>
          </p:txBody>
        </p:sp>
      </p:grpSp>
      <p:grpSp>
        <p:nvGrpSpPr>
          <p:cNvPr id="28" name="Group 28"/>
          <p:cNvGrpSpPr/>
          <p:nvPr/>
        </p:nvGrpSpPr>
        <p:grpSpPr>
          <a:xfrm>
            <a:off x="817543" y="1277577"/>
            <a:ext cx="907930" cy="909041"/>
            <a:chOff x="0" y="0"/>
            <a:chExt cx="1210574" cy="1212055"/>
          </a:xfrm>
        </p:grpSpPr>
        <p:grpSp>
          <p:nvGrpSpPr>
            <p:cNvPr id="29" name="Group 29"/>
            <p:cNvGrpSpPr/>
            <p:nvPr/>
          </p:nvGrpSpPr>
          <p:grpSpPr>
            <a:xfrm>
              <a:off x="0" y="0"/>
              <a:ext cx="1210574" cy="1212055"/>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31" name="TextBox 31"/>
            <p:cNvSpPr txBox="1"/>
            <p:nvPr/>
          </p:nvSpPr>
          <p:spPr>
            <a:xfrm>
              <a:off x="241518" y="321121"/>
              <a:ext cx="727537" cy="588864"/>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VI</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BE7E0"/>
        </a:solidFill>
        <a:effectLst/>
      </p:bgPr>
    </p:bg>
    <p:spTree>
      <p:nvGrpSpPr>
        <p:cNvPr id="1" name=""/>
        <p:cNvGrpSpPr/>
        <p:nvPr/>
      </p:nvGrpSpPr>
      <p:grpSpPr>
        <a:xfrm>
          <a:off x="0" y="0"/>
          <a:ext cx="0" cy="0"/>
          <a:chOff x="0" y="0"/>
          <a:chExt cx="0" cy="0"/>
        </a:xfrm>
      </p:grpSpPr>
      <p:grpSp>
        <p:nvGrpSpPr>
          <p:cNvPr id="2" name="Group 2"/>
          <p:cNvGrpSpPr/>
          <p:nvPr/>
        </p:nvGrpSpPr>
        <p:grpSpPr>
          <a:xfrm>
            <a:off x="16541870" y="1028700"/>
            <a:ext cx="907930" cy="907930"/>
            <a:chOff x="0" y="0"/>
            <a:chExt cx="1210574" cy="1210574"/>
          </a:xfrm>
        </p:grpSpPr>
        <p:grpSp>
          <p:nvGrpSpPr>
            <p:cNvPr id="3" name="Group 3"/>
            <p:cNvGrpSpPr/>
            <p:nvPr/>
          </p:nvGrpSpPr>
          <p:grpSpPr>
            <a:xfrm>
              <a:off x="0" y="0"/>
              <a:ext cx="1210574" cy="1210574"/>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sp>
          <p:nvSpPr>
            <p:cNvPr id="5" name="TextBox 5"/>
            <p:cNvSpPr txBox="1"/>
            <p:nvPr/>
          </p:nvSpPr>
          <p:spPr>
            <a:xfrm>
              <a:off x="152509" y="321121"/>
              <a:ext cx="905555" cy="587382"/>
            </a:xfrm>
            <a:prstGeom prst="rect">
              <a:avLst/>
            </a:prstGeom>
          </p:spPr>
          <p:txBody>
            <a:bodyPr lIns="0" tIns="0" rIns="0" bIns="0" rtlCol="0" anchor="t">
              <a:spAutoFit/>
            </a:bodyPr>
            <a:lstStyle/>
            <a:p>
              <a:pPr algn="ctr">
                <a:lnSpc>
                  <a:spcPts val="3300"/>
                </a:lnSpc>
              </a:pPr>
              <a:r>
                <a:rPr lang="en-US" sz="3000">
                  <a:solidFill>
                    <a:srgbClr val="FAFAFA"/>
                  </a:solidFill>
                  <a:latin typeface="Cormorant Garamond Bold Bold"/>
                </a:rPr>
                <a:t>VII</a:t>
              </a:r>
            </a:p>
          </p:txBody>
        </p:sp>
      </p:grpSp>
      <p:grpSp>
        <p:nvGrpSpPr>
          <p:cNvPr id="6" name="Group 6"/>
          <p:cNvGrpSpPr/>
          <p:nvPr/>
        </p:nvGrpSpPr>
        <p:grpSpPr>
          <a:xfrm>
            <a:off x="1053083" y="4455705"/>
            <a:ext cx="7801695" cy="4802595"/>
            <a:chOff x="0" y="0"/>
            <a:chExt cx="10402260" cy="6403460"/>
          </a:xfrm>
        </p:grpSpPr>
        <p:sp>
          <p:nvSpPr>
            <p:cNvPr id="7" name="TextBox 7"/>
            <p:cNvSpPr txBox="1"/>
            <p:nvPr/>
          </p:nvSpPr>
          <p:spPr>
            <a:xfrm>
              <a:off x="0" y="38100"/>
              <a:ext cx="10402260" cy="4456759"/>
            </a:xfrm>
            <a:prstGeom prst="rect">
              <a:avLst/>
            </a:prstGeom>
          </p:spPr>
          <p:txBody>
            <a:bodyPr lIns="0" tIns="0" rIns="0" bIns="0" rtlCol="0" anchor="t">
              <a:spAutoFit/>
            </a:bodyPr>
            <a:lstStyle/>
            <a:p>
              <a:pPr>
                <a:lnSpc>
                  <a:spcPts val="8721"/>
                </a:lnSpc>
              </a:pPr>
              <a:r>
                <a:rPr lang="en-US" sz="7584" dirty="0">
                  <a:solidFill>
                    <a:srgbClr val="1A1B18"/>
                  </a:solidFill>
                  <a:latin typeface="Cormorant Garamond Bold Bold"/>
                </a:rPr>
                <a:t>"</a:t>
              </a:r>
              <a:r>
                <a:rPr lang="en-US" sz="6000" dirty="0">
                  <a:solidFill>
                    <a:srgbClr val="1A1B18"/>
                  </a:solidFill>
                  <a:latin typeface="Cormorant Garamond Bold Bold"/>
                </a:rPr>
                <a:t>Experience is simply the name we give our mistakes"</a:t>
              </a:r>
            </a:p>
          </p:txBody>
        </p:sp>
        <p:sp>
          <p:nvSpPr>
            <p:cNvPr id="8" name="TextBox 8"/>
            <p:cNvSpPr txBox="1"/>
            <p:nvPr/>
          </p:nvSpPr>
          <p:spPr>
            <a:xfrm>
              <a:off x="0" y="5760111"/>
              <a:ext cx="10402260" cy="643348"/>
            </a:xfrm>
            <a:prstGeom prst="rect">
              <a:avLst/>
            </a:prstGeom>
          </p:spPr>
          <p:txBody>
            <a:bodyPr lIns="0" tIns="0" rIns="0" bIns="0" rtlCol="0" anchor="t">
              <a:spAutoFit/>
            </a:bodyPr>
            <a:lstStyle/>
            <a:p>
              <a:pPr>
                <a:lnSpc>
                  <a:spcPts val="3521"/>
                </a:lnSpc>
              </a:pPr>
              <a:r>
                <a:rPr lang="en-US" sz="2708" spc="-40">
                  <a:solidFill>
                    <a:srgbClr val="1A1B18"/>
                  </a:solidFill>
                  <a:latin typeface="Overpass Light Bold"/>
                </a:rPr>
                <a:t>- Oscar Wilde</a:t>
              </a:r>
            </a:p>
          </p:txBody>
        </p:sp>
        <p:sp>
          <p:nvSpPr>
            <p:cNvPr id="9" name="AutoShape 9"/>
            <p:cNvSpPr/>
            <p:nvPr/>
          </p:nvSpPr>
          <p:spPr>
            <a:xfrm>
              <a:off x="0" y="5157431"/>
              <a:ext cx="10402260" cy="35358"/>
            </a:xfrm>
            <a:prstGeom prst="rect">
              <a:avLst/>
            </a:prstGeom>
            <a:solidFill>
              <a:srgbClr val="CDA63C"/>
            </a:solidFill>
          </p:spPr>
        </p:sp>
      </p:grpSp>
      <p:sp>
        <p:nvSpPr>
          <p:cNvPr id="10" name="AutoShape 10"/>
          <p:cNvSpPr/>
          <p:nvPr/>
        </p:nvSpPr>
        <p:spPr>
          <a:xfrm rot="-10800000">
            <a:off x="15836375" y="1028700"/>
            <a:ext cx="28575" cy="8229600"/>
          </a:xfrm>
          <a:prstGeom prst="rect">
            <a:avLst/>
          </a:prstGeom>
          <a:solidFill>
            <a:srgbClr val="CDA63C"/>
          </a:solidFill>
        </p:spPr>
      </p:sp>
      <p:grpSp>
        <p:nvGrpSpPr>
          <p:cNvPr id="11" name="Group 11"/>
          <p:cNvGrpSpPr/>
          <p:nvPr/>
        </p:nvGrpSpPr>
        <p:grpSpPr>
          <a:xfrm rot="5400000">
            <a:off x="16518092" y="8671463"/>
            <a:ext cx="955485" cy="218188"/>
            <a:chOff x="0" y="0"/>
            <a:chExt cx="1273980" cy="290918"/>
          </a:xfrm>
        </p:grpSpPr>
        <p:grpSp>
          <p:nvGrpSpPr>
            <p:cNvPr id="12" name="Group 12"/>
            <p:cNvGrpSpPr>
              <a:grpSpLocks noChangeAspect="1"/>
            </p:cNvGrpSpPr>
            <p:nvPr/>
          </p:nvGrpSpPr>
          <p:grpSpPr>
            <a:xfrm>
              <a:off x="983062" y="0"/>
              <a:ext cx="290918" cy="290918"/>
              <a:chOff x="0" y="0"/>
              <a:chExt cx="1708150" cy="1708150"/>
            </a:xfrm>
          </p:grpSpPr>
          <p:sp>
            <p:nvSpPr>
              <p:cNvPr id="13" name="Freeform 13"/>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4" name="Group 14"/>
            <p:cNvGrpSpPr>
              <a:grpSpLocks noChangeAspect="1"/>
            </p:cNvGrpSpPr>
            <p:nvPr/>
          </p:nvGrpSpPr>
          <p:grpSpPr>
            <a:xfrm>
              <a:off x="489944" y="0"/>
              <a:ext cx="290918" cy="290918"/>
              <a:chOff x="0" y="0"/>
              <a:chExt cx="1708150" cy="1708150"/>
            </a:xfrm>
          </p:grpSpPr>
          <p:sp>
            <p:nvSpPr>
              <p:cNvPr id="15" name="Freeform 15"/>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1A1B18"/>
              </a:solidFill>
            </p:spPr>
          </p:sp>
        </p:grpSp>
        <p:grpSp>
          <p:nvGrpSpPr>
            <p:cNvPr id="16" name="Group 16"/>
            <p:cNvGrpSpPr/>
            <p:nvPr/>
          </p:nvGrpSpPr>
          <p:grpSpPr>
            <a:xfrm>
              <a:off x="0" y="1587"/>
              <a:ext cx="287744" cy="287744"/>
              <a:chOff x="0" y="0"/>
              <a:chExt cx="6350000" cy="6350000"/>
            </a:xfrm>
          </p:grpSpPr>
          <p:sp>
            <p:nvSpPr>
              <p:cNvPr id="17" name="Freeform 1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CDA63C"/>
              </a:solidFill>
            </p:spPr>
          </p:sp>
        </p:grpSp>
      </p:grpSp>
      <p:sp>
        <p:nvSpPr>
          <p:cNvPr id="18" name="TextBox 18"/>
          <p:cNvSpPr txBox="1"/>
          <p:nvPr/>
        </p:nvSpPr>
        <p:spPr>
          <a:xfrm>
            <a:off x="16541870" y="4936046"/>
            <a:ext cx="907930" cy="395927"/>
          </a:xfrm>
          <a:prstGeom prst="rect">
            <a:avLst/>
          </a:prstGeom>
        </p:spPr>
        <p:txBody>
          <a:bodyPr lIns="0" tIns="0" rIns="0" bIns="0" rtlCol="0" anchor="t">
            <a:spAutoFit/>
          </a:bodyPr>
          <a:lstStyle/>
          <a:p>
            <a:pPr algn="ctr">
              <a:lnSpc>
                <a:spcPts val="3079"/>
              </a:lnSpc>
            </a:pPr>
            <a:r>
              <a:rPr lang="en-US" sz="2799">
                <a:solidFill>
                  <a:srgbClr val="1A1B18"/>
                </a:solidFill>
                <a:latin typeface="Cormorant Garamond Bold Bold"/>
              </a:rPr>
              <a:t>TH</a:t>
            </a:r>
          </a:p>
        </p:txBody>
      </p:sp>
      <p:sp>
        <p:nvSpPr>
          <p:cNvPr id="19" name="TextBox 19"/>
          <p:cNvSpPr txBox="1"/>
          <p:nvPr/>
        </p:nvSpPr>
        <p:spPr>
          <a:xfrm>
            <a:off x="1873181" y="532388"/>
            <a:ext cx="13963194" cy="632460"/>
          </a:xfrm>
          <a:prstGeom prst="rect">
            <a:avLst/>
          </a:prstGeom>
        </p:spPr>
        <p:txBody>
          <a:bodyPr lIns="0" tIns="0" rIns="0" bIns="0" rtlCol="0" anchor="t">
            <a:spAutoFit/>
          </a:bodyPr>
          <a:lstStyle/>
          <a:p>
            <a:pPr algn="ctr">
              <a:lnSpc>
                <a:spcPts val="5040"/>
              </a:lnSpc>
            </a:pPr>
            <a:r>
              <a:rPr lang="en-US" sz="3600">
                <a:solidFill>
                  <a:srgbClr val="000000"/>
                </a:solidFill>
                <a:latin typeface="Yeseva One"/>
              </a:rPr>
              <a:t>THANK YOU AND HAVE A GREAT DAY.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780</Words>
  <Application>Microsoft Macintosh PowerPoint</Application>
  <PresentationFormat>Custom</PresentationFormat>
  <Paragraphs>74</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Yeseva One Bold</vt:lpstr>
      <vt:lpstr>Calibri</vt:lpstr>
      <vt:lpstr>Arimo</vt:lpstr>
      <vt:lpstr>Cormorant Garamond Bold Bold</vt:lpstr>
      <vt:lpstr>Arial</vt:lpstr>
      <vt:lpstr>Yeseva One</vt:lpstr>
      <vt:lpstr>Overpass Light Bold</vt:lpstr>
      <vt:lpstr>Overpass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Aim</dc:title>
  <cp:lastModifiedBy>Moksh Rg</cp:lastModifiedBy>
  <cp:revision>9</cp:revision>
  <dcterms:created xsi:type="dcterms:W3CDTF">2006-08-16T00:00:00Z</dcterms:created>
  <dcterms:modified xsi:type="dcterms:W3CDTF">2021-01-26T09:09:27Z</dcterms:modified>
  <dc:identifier>DAET9EazRNE</dc:identifier>
</cp:coreProperties>
</file>

<file path=docProps/thumbnail.jpeg>
</file>